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56" r:id="rId5"/>
    <p:sldId id="258" r:id="rId6"/>
    <p:sldId id="259" r:id="rId7"/>
    <p:sldId id="260" r:id="rId8"/>
    <p:sldId id="261" r:id="rId9"/>
    <p:sldId id="264" r:id="rId10"/>
    <p:sldId id="262" r:id="rId11"/>
    <p:sldId id="279" r:id="rId12"/>
    <p:sldId id="281" r:id="rId13"/>
    <p:sldId id="282" r:id="rId14"/>
    <p:sldId id="283" r:id="rId15"/>
    <p:sldId id="284" r:id="rId16"/>
    <p:sldId id="270" r:id="rId17"/>
    <p:sldId id="271" r:id="rId18"/>
    <p:sldId id="272" r:id="rId19"/>
    <p:sldId id="286" r:id="rId20"/>
    <p:sldId id="285"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SmZ9kMpBOcVy1n0XBaiL5Q==" hashData="cAlNSjR8+OdUfZ3K7UU4NFV04+yznuV5As4Qz13GUv5mKljCjYjwqpW7PsoeUf+KMlumEP9k/SRojfAoCAbcZw=="/>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030A0"/>
    <a:srgbClr val="00B0F0"/>
    <a:srgbClr val="0070C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14" autoAdjust="0"/>
    <p:restoredTop sz="88394" autoAdjust="0"/>
  </p:normalViewPr>
  <p:slideViewPr>
    <p:cSldViewPr snapToGrid="0" showGuides="1">
      <p:cViewPr varScale="1">
        <p:scale>
          <a:sx n="97" d="100"/>
          <a:sy n="97" d="100"/>
        </p:scale>
        <p:origin x="792" y="184"/>
      </p:cViewPr>
      <p:guideLst>
        <p:guide orient="horz" pos="2160"/>
        <p:guide pos="3840"/>
      </p:guideLst>
    </p:cSldViewPr>
  </p:slideViewPr>
  <p:notesTextViewPr>
    <p:cViewPr>
      <p:scale>
        <a:sx n="1" d="1"/>
        <a:sy n="1" d="1"/>
      </p:scale>
      <p:origin x="0" y="0"/>
    </p:cViewPr>
  </p:notesTextViewPr>
  <p:sorterViewPr>
    <p:cViewPr>
      <p:scale>
        <a:sx n="114" d="100"/>
        <a:sy n="114" d="100"/>
      </p:scale>
      <p:origin x="0" y="-1476"/>
    </p:cViewPr>
  </p:sorterViewPr>
  <p:notesViewPr>
    <p:cSldViewPr snapToGrid="0" showGuides="1">
      <p:cViewPr varScale="1">
        <p:scale>
          <a:sx n="53" d="100"/>
          <a:sy n="53" d="100"/>
        </p:scale>
        <p:origin x="2844"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1F818F-3648-3543-A384-EF660D58FB48}" type="doc">
      <dgm:prSet loTypeId="urn:microsoft.com/office/officeart/2005/8/layout/pyramid3" loCatId="" qsTypeId="urn:microsoft.com/office/officeart/2005/8/quickstyle/simple3" qsCatId="simple" csTypeId="urn:microsoft.com/office/officeart/2005/8/colors/accent1_2" csCatId="accent1" phldr="1"/>
      <dgm:spPr/>
    </dgm:pt>
    <dgm:pt modelId="{67CAAE8D-5A7A-3C4C-93ED-A3CEEF5511BA}">
      <dgm:prSet phldrT="[Text]" custT="1"/>
      <dgm:spPr/>
      <dgm:t>
        <a:bodyPr/>
        <a:lstStyle/>
        <a:p>
          <a:r>
            <a:rPr lang="en-US" sz="2800" dirty="0"/>
            <a:t>Demographics &amp; Geography</a:t>
          </a:r>
        </a:p>
      </dgm:t>
    </dgm:pt>
    <dgm:pt modelId="{4D100782-A1FB-C94F-A188-F97555B42A48}" type="parTrans" cxnId="{FF769185-9D22-874E-8E8C-2C8A2FBC290A}">
      <dgm:prSet/>
      <dgm:spPr/>
      <dgm:t>
        <a:bodyPr/>
        <a:lstStyle/>
        <a:p>
          <a:endParaRPr lang="en-US"/>
        </a:p>
      </dgm:t>
    </dgm:pt>
    <dgm:pt modelId="{1133FCA7-CDB0-6E47-A8B1-2678BF3541C0}" type="sibTrans" cxnId="{FF769185-9D22-874E-8E8C-2C8A2FBC290A}">
      <dgm:prSet/>
      <dgm:spPr/>
      <dgm:t>
        <a:bodyPr/>
        <a:lstStyle/>
        <a:p>
          <a:endParaRPr lang="en-US"/>
        </a:p>
      </dgm:t>
    </dgm:pt>
    <dgm:pt modelId="{D338ECCA-C327-EC47-AC14-0986BC333605}">
      <dgm:prSet phldrT="[Text]" custT="1"/>
      <dgm:spPr/>
      <dgm:t>
        <a:bodyPr/>
        <a:lstStyle/>
        <a:p>
          <a:r>
            <a:rPr lang="en-US" sz="2800" dirty="0"/>
            <a:t>Competitors &amp; Venues </a:t>
          </a:r>
        </a:p>
      </dgm:t>
    </dgm:pt>
    <dgm:pt modelId="{F3CF654B-23DA-A145-8350-39522817F3CC}" type="parTrans" cxnId="{19044C8D-87D9-994F-BD28-FCB2C66E96C1}">
      <dgm:prSet/>
      <dgm:spPr/>
      <dgm:t>
        <a:bodyPr/>
        <a:lstStyle/>
        <a:p>
          <a:endParaRPr lang="en-US"/>
        </a:p>
      </dgm:t>
    </dgm:pt>
    <dgm:pt modelId="{706875C7-1156-7141-950A-E71789A75698}" type="sibTrans" cxnId="{19044C8D-87D9-994F-BD28-FCB2C66E96C1}">
      <dgm:prSet/>
      <dgm:spPr/>
      <dgm:t>
        <a:bodyPr/>
        <a:lstStyle/>
        <a:p>
          <a:endParaRPr lang="en-US"/>
        </a:p>
      </dgm:t>
    </dgm:pt>
    <dgm:pt modelId="{B4F5A9A4-2128-5846-B90B-AFFDA88D4BDF}">
      <dgm:prSet phldrT="[Text]" custT="1"/>
      <dgm:spPr/>
      <dgm:t>
        <a:bodyPr/>
        <a:lstStyle/>
        <a:p>
          <a:r>
            <a:rPr lang="en-US" sz="2800" dirty="0"/>
            <a:t>Real </a:t>
          </a:r>
          <a:br>
            <a:rPr lang="en-US" sz="2800" dirty="0"/>
          </a:br>
          <a:r>
            <a:rPr lang="en-US" sz="2800" dirty="0"/>
            <a:t>Estate</a:t>
          </a:r>
        </a:p>
      </dgm:t>
    </dgm:pt>
    <dgm:pt modelId="{6413C3F5-0DD2-AB4D-B6A9-5B6EDC399388}" type="parTrans" cxnId="{61544333-5924-BA41-ACFF-2A243D8C6DDA}">
      <dgm:prSet/>
      <dgm:spPr/>
      <dgm:t>
        <a:bodyPr/>
        <a:lstStyle/>
        <a:p>
          <a:endParaRPr lang="en-US"/>
        </a:p>
      </dgm:t>
    </dgm:pt>
    <dgm:pt modelId="{362E1083-5B1C-C542-9DED-FB4E1D554EDD}" type="sibTrans" cxnId="{61544333-5924-BA41-ACFF-2A243D8C6DDA}">
      <dgm:prSet/>
      <dgm:spPr/>
      <dgm:t>
        <a:bodyPr/>
        <a:lstStyle/>
        <a:p>
          <a:endParaRPr lang="en-US"/>
        </a:p>
      </dgm:t>
    </dgm:pt>
    <dgm:pt modelId="{C58A6EE0-B959-9E45-AE76-484614394B19}" type="pres">
      <dgm:prSet presAssocID="{F41F818F-3648-3543-A384-EF660D58FB48}" presName="Name0" presStyleCnt="0">
        <dgm:presLayoutVars>
          <dgm:dir/>
          <dgm:animLvl val="lvl"/>
          <dgm:resizeHandles val="exact"/>
        </dgm:presLayoutVars>
      </dgm:prSet>
      <dgm:spPr/>
    </dgm:pt>
    <dgm:pt modelId="{08C9D7CA-9CFA-9F4C-A25F-584DB2B07C3A}" type="pres">
      <dgm:prSet presAssocID="{67CAAE8D-5A7A-3C4C-93ED-A3CEEF5511BA}" presName="Name8" presStyleCnt="0"/>
      <dgm:spPr/>
    </dgm:pt>
    <dgm:pt modelId="{AFCCA180-201F-8340-AFC4-0D145EA3891E}" type="pres">
      <dgm:prSet presAssocID="{67CAAE8D-5A7A-3C4C-93ED-A3CEEF5511BA}" presName="level" presStyleLbl="node1" presStyleIdx="0" presStyleCnt="3" custScaleY="98796" custLinFactNeighborY="-731">
        <dgm:presLayoutVars>
          <dgm:chMax val="1"/>
          <dgm:bulletEnabled val="1"/>
        </dgm:presLayoutVars>
      </dgm:prSet>
      <dgm:spPr/>
    </dgm:pt>
    <dgm:pt modelId="{41D8E00D-B024-A942-BAF8-1A6AFCE59D68}" type="pres">
      <dgm:prSet presAssocID="{67CAAE8D-5A7A-3C4C-93ED-A3CEEF5511BA}" presName="levelTx" presStyleLbl="revTx" presStyleIdx="0" presStyleCnt="0">
        <dgm:presLayoutVars>
          <dgm:chMax val="1"/>
          <dgm:bulletEnabled val="1"/>
        </dgm:presLayoutVars>
      </dgm:prSet>
      <dgm:spPr/>
    </dgm:pt>
    <dgm:pt modelId="{6D98B5F8-7393-9F49-B8C9-C58C68A559AC}" type="pres">
      <dgm:prSet presAssocID="{D338ECCA-C327-EC47-AC14-0986BC333605}" presName="Name8" presStyleCnt="0"/>
      <dgm:spPr/>
    </dgm:pt>
    <dgm:pt modelId="{CFC921CD-E1FA-DA45-9C25-DD4BCAC15F7A}" type="pres">
      <dgm:prSet presAssocID="{D338ECCA-C327-EC47-AC14-0986BC333605}" presName="level" presStyleLbl="node1" presStyleIdx="1" presStyleCnt="3" custLinFactNeighborY="-731">
        <dgm:presLayoutVars>
          <dgm:chMax val="1"/>
          <dgm:bulletEnabled val="1"/>
        </dgm:presLayoutVars>
      </dgm:prSet>
      <dgm:spPr/>
    </dgm:pt>
    <dgm:pt modelId="{C08BBE7E-EEDA-004E-AC31-CD8A0738AD6C}" type="pres">
      <dgm:prSet presAssocID="{D338ECCA-C327-EC47-AC14-0986BC333605}" presName="levelTx" presStyleLbl="revTx" presStyleIdx="0" presStyleCnt="0">
        <dgm:presLayoutVars>
          <dgm:chMax val="1"/>
          <dgm:bulletEnabled val="1"/>
        </dgm:presLayoutVars>
      </dgm:prSet>
      <dgm:spPr/>
    </dgm:pt>
    <dgm:pt modelId="{794BF703-C50E-5646-97AB-5B3ED25040A6}" type="pres">
      <dgm:prSet presAssocID="{B4F5A9A4-2128-5846-B90B-AFFDA88D4BDF}" presName="Name8" presStyleCnt="0"/>
      <dgm:spPr/>
    </dgm:pt>
    <dgm:pt modelId="{435F4799-718A-6A4E-8229-C5A43281084F}" type="pres">
      <dgm:prSet presAssocID="{B4F5A9A4-2128-5846-B90B-AFFDA88D4BDF}" presName="level" presStyleLbl="node1" presStyleIdx="2" presStyleCnt="3">
        <dgm:presLayoutVars>
          <dgm:chMax val="1"/>
          <dgm:bulletEnabled val="1"/>
        </dgm:presLayoutVars>
      </dgm:prSet>
      <dgm:spPr/>
    </dgm:pt>
    <dgm:pt modelId="{0FE3666B-E755-CF42-89FB-C49B1897D70B}" type="pres">
      <dgm:prSet presAssocID="{B4F5A9A4-2128-5846-B90B-AFFDA88D4BDF}" presName="levelTx" presStyleLbl="revTx" presStyleIdx="0" presStyleCnt="0">
        <dgm:presLayoutVars>
          <dgm:chMax val="1"/>
          <dgm:bulletEnabled val="1"/>
        </dgm:presLayoutVars>
      </dgm:prSet>
      <dgm:spPr/>
    </dgm:pt>
  </dgm:ptLst>
  <dgm:cxnLst>
    <dgm:cxn modelId="{14012702-09AF-F441-8B48-00F411915513}" type="presOf" srcId="{D338ECCA-C327-EC47-AC14-0986BC333605}" destId="{CFC921CD-E1FA-DA45-9C25-DD4BCAC15F7A}" srcOrd="0" destOrd="0" presId="urn:microsoft.com/office/officeart/2005/8/layout/pyramid3"/>
    <dgm:cxn modelId="{61544333-5924-BA41-ACFF-2A243D8C6DDA}" srcId="{F41F818F-3648-3543-A384-EF660D58FB48}" destId="{B4F5A9A4-2128-5846-B90B-AFFDA88D4BDF}" srcOrd="2" destOrd="0" parTransId="{6413C3F5-0DD2-AB4D-B6A9-5B6EDC399388}" sibTransId="{362E1083-5B1C-C542-9DED-FB4E1D554EDD}"/>
    <dgm:cxn modelId="{33C6EC47-0D02-0D4B-BEAA-C4A58B4BF915}" type="presOf" srcId="{B4F5A9A4-2128-5846-B90B-AFFDA88D4BDF}" destId="{0FE3666B-E755-CF42-89FB-C49B1897D70B}" srcOrd="1" destOrd="0" presId="urn:microsoft.com/office/officeart/2005/8/layout/pyramid3"/>
    <dgm:cxn modelId="{76A33D62-1CE6-9447-9E71-22F5D1CD54C3}" type="presOf" srcId="{B4F5A9A4-2128-5846-B90B-AFFDA88D4BDF}" destId="{435F4799-718A-6A4E-8229-C5A43281084F}" srcOrd="0" destOrd="0" presId="urn:microsoft.com/office/officeart/2005/8/layout/pyramid3"/>
    <dgm:cxn modelId="{FF769185-9D22-874E-8E8C-2C8A2FBC290A}" srcId="{F41F818F-3648-3543-A384-EF660D58FB48}" destId="{67CAAE8D-5A7A-3C4C-93ED-A3CEEF5511BA}" srcOrd="0" destOrd="0" parTransId="{4D100782-A1FB-C94F-A188-F97555B42A48}" sibTransId="{1133FCA7-CDB0-6E47-A8B1-2678BF3541C0}"/>
    <dgm:cxn modelId="{19044C8D-87D9-994F-BD28-FCB2C66E96C1}" srcId="{F41F818F-3648-3543-A384-EF660D58FB48}" destId="{D338ECCA-C327-EC47-AC14-0986BC333605}" srcOrd="1" destOrd="0" parTransId="{F3CF654B-23DA-A145-8350-39522817F3CC}" sibTransId="{706875C7-1156-7141-950A-E71789A75698}"/>
    <dgm:cxn modelId="{C9231CCA-1573-E546-AA7D-0C3FE166FA9E}" type="presOf" srcId="{67CAAE8D-5A7A-3C4C-93ED-A3CEEF5511BA}" destId="{AFCCA180-201F-8340-AFC4-0D145EA3891E}" srcOrd="0" destOrd="0" presId="urn:microsoft.com/office/officeart/2005/8/layout/pyramid3"/>
    <dgm:cxn modelId="{A7577DCC-0592-784E-9B0A-FE66884140FD}" type="presOf" srcId="{67CAAE8D-5A7A-3C4C-93ED-A3CEEF5511BA}" destId="{41D8E00D-B024-A942-BAF8-1A6AFCE59D68}" srcOrd="1" destOrd="0" presId="urn:microsoft.com/office/officeart/2005/8/layout/pyramid3"/>
    <dgm:cxn modelId="{8C9504EF-732E-534F-A34D-B52509B1EEA7}" type="presOf" srcId="{D338ECCA-C327-EC47-AC14-0986BC333605}" destId="{C08BBE7E-EEDA-004E-AC31-CD8A0738AD6C}" srcOrd="1" destOrd="0" presId="urn:microsoft.com/office/officeart/2005/8/layout/pyramid3"/>
    <dgm:cxn modelId="{A6B7CEFE-0BC3-144A-8654-710FC67ACF1C}" type="presOf" srcId="{F41F818F-3648-3543-A384-EF660D58FB48}" destId="{C58A6EE0-B959-9E45-AE76-484614394B19}" srcOrd="0" destOrd="0" presId="urn:microsoft.com/office/officeart/2005/8/layout/pyramid3"/>
    <dgm:cxn modelId="{18FD09A9-E40D-E14A-80F3-6510FC54B564}" type="presParOf" srcId="{C58A6EE0-B959-9E45-AE76-484614394B19}" destId="{08C9D7CA-9CFA-9F4C-A25F-584DB2B07C3A}" srcOrd="0" destOrd="0" presId="urn:microsoft.com/office/officeart/2005/8/layout/pyramid3"/>
    <dgm:cxn modelId="{56BCCC3F-ED88-3647-9493-EE0912A1A552}" type="presParOf" srcId="{08C9D7CA-9CFA-9F4C-A25F-584DB2B07C3A}" destId="{AFCCA180-201F-8340-AFC4-0D145EA3891E}" srcOrd="0" destOrd="0" presId="urn:microsoft.com/office/officeart/2005/8/layout/pyramid3"/>
    <dgm:cxn modelId="{B0B7199E-AFA2-934E-B08D-21D68D7B36D1}" type="presParOf" srcId="{08C9D7CA-9CFA-9F4C-A25F-584DB2B07C3A}" destId="{41D8E00D-B024-A942-BAF8-1A6AFCE59D68}" srcOrd="1" destOrd="0" presId="urn:microsoft.com/office/officeart/2005/8/layout/pyramid3"/>
    <dgm:cxn modelId="{47FFFD99-CBBF-2D4A-80A4-94112457845B}" type="presParOf" srcId="{C58A6EE0-B959-9E45-AE76-484614394B19}" destId="{6D98B5F8-7393-9F49-B8C9-C58C68A559AC}" srcOrd="1" destOrd="0" presId="urn:microsoft.com/office/officeart/2005/8/layout/pyramid3"/>
    <dgm:cxn modelId="{25B4C679-621A-E141-AAF2-F4516A8747E6}" type="presParOf" srcId="{6D98B5F8-7393-9F49-B8C9-C58C68A559AC}" destId="{CFC921CD-E1FA-DA45-9C25-DD4BCAC15F7A}" srcOrd="0" destOrd="0" presId="urn:microsoft.com/office/officeart/2005/8/layout/pyramid3"/>
    <dgm:cxn modelId="{00A2A0D3-9B8C-A444-9B90-D6387403B6B8}" type="presParOf" srcId="{6D98B5F8-7393-9F49-B8C9-C58C68A559AC}" destId="{C08BBE7E-EEDA-004E-AC31-CD8A0738AD6C}" srcOrd="1" destOrd="0" presId="urn:microsoft.com/office/officeart/2005/8/layout/pyramid3"/>
    <dgm:cxn modelId="{D1D43B94-E670-4C44-9065-60F560319DB3}" type="presParOf" srcId="{C58A6EE0-B959-9E45-AE76-484614394B19}" destId="{794BF703-C50E-5646-97AB-5B3ED25040A6}" srcOrd="2" destOrd="0" presId="urn:microsoft.com/office/officeart/2005/8/layout/pyramid3"/>
    <dgm:cxn modelId="{DFAA474B-5D68-074A-8294-254A59656CBF}" type="presParOf" srcId="{794BF703-C50E-5646-97AB-5B3ED25040A6}" destId="{435F4799-718A-6A4E-8229-C5A43281084F}" srcOrd="0" destOrd="0" presId="urn:microsoft.com/office/officeart/2005/8/layout/pyramid3"/>
    <dgm:cxn modelId="{754BFCDC-E71D-FB43-96B9-886715831398}" type="presParOf" srcId="{794BF703-C50E-5646-97AB-5B3ED25040A6}" destId="{0FE3666B-E755-CF42-89FB-C49B1897D70B}"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CA180-201F-8340-AFC4-0D145EA3891E}">
      <dsp:nvSpPr>
        <dsp:cNvPr id="0" name=""/>
        <dsp:cNvSpPr/>
      </dsp:nvSpPr>
      <dsp:spPr>
        <a:xfrm rot="10800000">
          <a:off x="0" y="0"/>
          <a:ext cx="8128000" cy="1791665"/>
        </a:xfrm>
        <a:prstGeom prst="trapezoid">
          <a:avLst>
            <a:gd name="adj" fmla="val 75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Demographics &amp; Geography</a:t>
          </a:r>
        </a:p>
      </dsp:txBody>
      <dsp:txXfrm rot="-10800000">
        <a:off x="1422399" y="0"/>
        <a:ext cx="5283200" cy="1791665"/>
      </dsp:txXfrm>
    </dsp:sp>
    <dsp:sp modelId="{CFC921CD-E1FA-DA45-9C25-DD4BCAC15F7A}">
      <dsp:nvSpPr>
        <dsp:cNvPr id="0" name=""/>
        <dsp:cNvSpPr/>
      </dsp:nvSpPr>
      <dsp:spPr>
        <a:xfrm rot="10800000">
          <a:off x="1343749" y="1778409"/>
          <a:ext cx="5440501" cy="1813500"/>
        </a:xfrm>
        <a:prstGeom prst="trapezoid">
          <a:avLst>
            <a:gd name="adj" fmla="val 75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Competitors &amp; Venues </a:t>
          </a:r>
        </a:p>
      </dsp:txBody>
      <dsp:txXfrm rot="-10800000">
        <a:off x="2295837" y="1778409"/>
        <a:ext cx="3536325" cy="1813500"/>
      </dsp:txXfrm>
    </dsp:sp>
    <dsp:sp modelId="{435F4799-718A-6A4E-8229-C5A43281084F}">
      <dsp:nvSpPr>
        <dsp:cNvPr id="0" name=""/>
        <dsp:cNvSpPr/>
      </dsp:nvSpPr>
      <dsp:spPr>
        <a:xfrm rot="10800000">
          <a:off x="2703874" y="3605166"/>
          <a:ext cx="2720250" cy="1813500"/>
        </a:xfrm>
        <a:prstGeom prst="trapezoid">
          <a:avLst>
            <a:gd name="adj" fmla="val 75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Real </a:t>
          </a:r>
          <a:br>
            <a:rPr lang="en-US" sz="2800" kern="1200" dirty="0"/>
          </a:br>
          <a:r>
            <a:rPr lang="en-US" sz="2800" kern="1200" dirty="0"/>
            <a:t>Estate</a:t>
          </a:r>
        </a:p>
      </dsp:txBody>
      <dsp:txXfrm rot="-10800000">
        <a:off x="2703874" y="3605166"/>
        <a:ext cx="2720250" cy="18135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49263-8DF9-4907-970E-1CFD040DC73A}" type="datetimeFigureOut">
              <a:rPr lang="en-IN" smtClean="0"/>
              <a:t>21/04/19</a:t>
            </a:fld>
            <a:endParaRPr lang="en-IN" dirty="0"/>
          </a:p>
        </p:txBody>
      </p:sp>
      <p:sp>
        <p:nvSpPr>
          <p:cNvPr id="4" name="Footer Placeholder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AE485-B3C6-4830-BBC8-C6E008BDD690}" type="slidenum">
              <a:rPr lang="en-IN" smtClean="0"/>
              <a:t>‹#›</a:t>
            </a:fld>
            <a:endParaRPr lang="en-IN"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0B412-7BFF-46C7-AB5E-DE35F66C9933}" type="datetimeFigureOut">
              <a:rPr lang="en-IN" smtClean="0"/>
              <a:t>21/04/19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CE04-E13C-4837-B6DD-B388E7CAA05E}" type="slidenum">
              <a:rPr lang="en-IN" smtClean="0"/>
              <a:t>‹#›</a:t>
            </a:fld>
            <a:endParaRPr lang="en-IN"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1</a:t>
            </a:fld>
            <a:endParaRPr lang="en-IN" dirty="0"/>
          </a:p>
        </p:txBody>
      </p:sp>
    </p:spTree>
    <p:extLst>
      <p:ext uri="{BB962C8B-B14F-4D97-AF65-F5344CB8AC3E}">
        <p14:creationId xmlns:p14="http://schemas.microsoft.com/office/powerpoint/2010/main" val="369923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13</a:t>
            </a:fld>
            <a:endParaRPr lang="en-IN" dirty="0"/>
          </a:p>
        </p:txBody>
      </p:sp>
    </p:spTree>
    <p:extLst>
      <p:ext uri="{BB962C8B-B14F-4D97-AF65-F5344CB8AC3E}">
        <p14:creationId xmlns:p14="http://schemas.microsoft.com/office/powerpoint/2010/main" val="1746442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14</a:t>
            </a:fld>
            <a:endParaRPr lang="en-IN" dirty="0"/>
          </a:p>
        </p:txBody>
      </p:sp>
    </p:spTree>
    <p:extLst>
      <p:ext uri="{BB962C8B-B14F-4D97-AF65-F5344CB8AC3E}">
        <p14:creationId xmlns:p14="http://schemas.microsoft.com/office/powerpoint/2010/main" val="4169793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15</a:t>
            </a:fld>
            <a:endParaRPr lang="en-IN" dirty="0"/>
          </a:p>
        </p:txBody>
      </p:sp>
    </p:spTree>
    <p:extLst>
      <p:ext uri="{BB962C8B-B14F-4D97-AF65-F5344CB8AC3E}">
        <p14:creationId xmlns:p14="http://schemas.microsoft.com/office/powerpoint/2010/main" val="280056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16</a:t>
            </a:fld>
            <a:endParaRPr lang="en-IN" dirty="0"/>
          </a:p>
        </p:txBody>
      </p:sp>
    </p:spTree>
    <p:extLst>
      <p:ext uri="{BB962C8B-B14F-4D97-AF65-F5344CB8AC3E}">
        <p14:creationId xmlns:p14="http://schemas.microsoft.com/office/powerpoint/2010/main" val="252876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17</a:t>
            </a:fld>
            <a:endParaRPr lang="en-IN" dirty="0"/>
          </a:p>
        </p:txBody>
      </p:sp>
    </p:spTree>
    <p:extLst>
      <p:ext uri="{BB962C8B-B14F-4D97-AF65-F5344CB8AC3E}">
        <p14:creationId xmlns:p14="http://schemas.microsoft.com/office/powerpoint/2010/main" val="57444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2</a:t>
            </a:fld>
            <a:endParaRPr lang="en-IN" dirty="0"/>
          </a:p>
        </p:txBody>
      </p:sp>
    </p:spTree>
    <p:extLst>
      <p:ext uri="{BB962C8B-B14F-4D97-AF65-F5344CB8AC3E}">
        <p14:creationId xmlns:p14="http://schemas.microsoft.com/office/powerpoint/2010/main" val="8424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3</a:t>
            </a:fld>
            <a:endParaRPr lang="en-IN" dirty="0"/>
          </a:p>
        </p:txBody>
      </p:sp>
    </p:spTree>
    <p:extLst>
      <p:ext uri="{BB962C8B-B14F-4D97-AF65-F5344CB8AC3E}">
        <p14:creationId xmlns:p14="http://schemas.microsoft.com/office/powerpoint/2010/main" val="3465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4</a:t>
            </a:fld>
            <a:endParaRPr lang="en-IN" dirty="0"/>
          </a:p>
        </p:txBody>
      </p:sp>
    </p:spTree>
    <p:extLst>
      <p:ext uri="{BB962C8B-B14F-4D97-AF65-F5344CB8AC3E}">
        <p14:creationId xmlns:p14="http://schemas.microsoft.com/office/powerpoint/2010/main" val="360483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5</a:t>
            </a:fld>
            <a:endParaRPr lang="en-IN" dirty="0"/>
          </a:p>
        </p:txBody>
      </p:sp>
    </p:spTree>
    <p:extLst>
      <p:ext uri="{BB962C8B-B14F-4D97-AF65-F5344CB8AC3E}">
        <p14:creationId xmlns:p14="http://schemas.microsoft.com/office/powerpoint/2010/main" val="185964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9</a:t>
            </a:fld>
            <a:endParaRPr lang="en-IN" dirty="0"/>
          </a:p>
        </p:txBody>
      </p:sp>
    </p:spTree>
    <p:extLst>
      <p:ext uri="{BB962C8B-B14F-4D97-AF65-F5344CB8AC3E}">
        <p14:creationId xmlns:p14="http://schemas.microsoft.com/office/powerpoint/2010/main" val="2706556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10</a:t>
            </a:fld>
            <a:endParaRPr lang="en-IN" dirty="0"/>
          </a:p>
        </p:txBody>
      </p:sp>
    </p:spTree>
    <p:extLst>
      <p:ext uri="{BB962C8B-B14F-4D97-AF65-F5344CB8AC3E}">
        <p14:creationId xmlns:p14="http://schemas.microsoft.com/office/powerpoint/2010/main" val="221632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11</a:t>
            </a:fld>
            <a:endParaRPr lang="en-IN" dirty="0"/>
          </a:p>
        </p:txBody>
      </p:sp>
    </p:spTree>
    <p:extLst>
      <p:ext uri="{BB962C8B-B14F-4D97-AF65-F5344CB8AC3E}">
        <p14:creationId xmlns:p14="http://schemas.microsoft.com/office/powerpoint/2010/main" val="1978776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ACE04-E13C-4837-B6DD-B388E7CAA05E}" type="slidenum">
              <a:rPr lang="en-IN" smtClean="0"/>
              <a:t>12</a:t>
            </a:fld>
            <a:endParaRPr lang="en-IN" dirty="0"/>
          </a:p>
        </p:txBody>
      </p:sp>
    </p:spTree>
    <p:extLst>
      <p:ext uri="{BB962C8B-B14F-4D97-AF65-F5344CB8AC3E}">
        <p14:creationId xmlns:p14="http://schemas.microsoft.com/office/powerpoint/2010/main" val="3261795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dirty="0"/>
              <a:t>Presentation title</a:t>
            </a:r>
            <a:endParaRPr lang="en-IN" dirty="0"/>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IN" smtClean="0"/>
              <a:t>21/04/19</a:t>
            </a:fld>
            <a:endParaRPr lang="en-IN"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dirty="0"/>
              <a:t>Click icon to add picture</a:t>
            </a:r>
            <a:endParaRPr lang="en-IN"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99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p:nvPr>
        </p:nvSpPr>
        <p:spPr>
          <a:xfrm>
            <a:off x="363416" y="1825625"/>
            <a:ext cx="1146516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dirty="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a:t>Click to edit Master title style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p:nvPr>
        </p:nvSpPr>
        <p:spPr>
          <a:xfrm>
            <a:off x="6347381" y="1825625"/>
            <a:ext cx="548120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p:nvPr>
        </p:nvSpPr>
        <p:spPr>
          <a:xfrm>
            <a:off x="363416" y="1825625"/>
            <a:ext cx="548120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a:t>Click to edit Master title style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p:nvPr>
        </p:nvSpPr>
        <p:spPr>
          <a:xfrm>
            <a:off x="6347379" y="2586215"/>
            <a:ext cx="5481203" cy="3603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p:nvPr>
        </p:nvSpPr>
        <p:spPr>
          <a:xfrm>
            <a:off x="363416" y="2586215"/>
            <a:ext cx="5481202" cy="3603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dirty="0"/>
              <a:t>TITLE HERE</a:t>
            </a:r>
            <a:endParaRPr lang="en-IN" dirty="0"/>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a:t>Click to 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en-US" dirty="0"/>
              <a:t>Click icon to add picture</a:t>
            </a:r>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dirty="0"/>
              <a:t>Title here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a:t>Click to edit Master title style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Larg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anchor="b">
            <a:noAutofit/>
          </a:bodyPr>
          <a:lstStyle>
            <a:lvl1pPr>
              <a:defRPr sz="3200" b="1" cap="all" baseline="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p:nvPr>
        </p:nvSpPr>
        <p:spPr>
          <a:xfrm>
            <a:off x="5908430" y="2506662"/>
            <a:ext cx="5445370" cy="3454523"/>
          </a:xfrm>
        </p:spPr>
        <p:txBody>
          <a:bodyPr lIns="0" tIns="0" rIns="0" bIns="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anchor="ctr"/>
          <a:lstStyle>
            <a:lvl1pPr marL="0" indent="0" algn="ctr">
              <a:buNone/>
              <a:defRPr/>
            </a:lvl1pPr>
          </a:lstStyle>
          <a:p>
            <a:r>
              <a:rPr lang="en-US" dirty="0"/>
              <a:t>Click icon to add picture</a:t>
            </a:r>
            <a:endParaRPr lang="en-IN"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476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en-US" dirty="0"/>
              <a:t>Click icon to add picture</a:t>
            </a:r>
            <a:endParaRPr lang="en-IN"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en-US" dirty="0"/>
              <a:t>Click icon to add picture</a:t>
            </a:r>
            <a:endParaRPr lang="en-IN"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en-US" dirty="0"/>
              <a:t>Click icon to add picture</a:t>
            </a:r>
            <a:endParaRPr lang="en-IN" dirty="0"/>
          </a:p>
        </p:txBody>
      </p:sp>
    </p:spTree>
    <p:extLst>
      <p:ext uri="{BB962C8B-B14F-4D97-AF65-F5344CB8AC3E}">
        <p14:creationId xmlns:p14="http://schemas.microsoft.com/office/powerpoint/2010/main" val="2340589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Image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dirty="0"/>
              <a:t>TITLE HERE</a:t>
            </a:r>
            <a:endParaRPr lang="en-IN" dirty="0"/>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a:r>
              <a:rPr lang="en-US"/>
              <a:t>Click to 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anchor="ctr">
            <a:normAutofit/>
          </a:bodyPr>
          <a:lstStyle>
            <a:lvl1pPr marL="0" indent="0" algn="ctr">
              <a:buNone/>
              <a:defRPr sz="2000"/>
            </a:lvl1pPr>
          </a:lstStyle>
          <a:p>
            <a:r>
              <a:rPr lang="en-US" dirty="0"/>
              <a:t>Click icon to add picture</a:t>
            </a:r>
            <a:endParaRPr lang="en-IN"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Tree>
    <p:extLst>
      <p:ext uri="{BB962C8B-B14F-4D97-AF65-F5344CB8AC3E}">
        <p14:creationId xmlns:p14="http://schemas.microsoft.com/office/powerpoint/2010/main" val="42780638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dirty="0"/>
              <a:t>Title here</a:t>
            </a:r>
            <a:endParaRPr lang="en-IN" dirty="0"/>
          </a:p>
        </p:txBody>
      </p:sp>
      <p:sp>
        <p:nvSpPr>
          <p:cNvPr id="3" name="Text Placeholder 2">
            <a:extLst>
              <a:ext uri="{FF2B5EF4-FFF2-40B4-BE49-F238E27FC236}">
                <a16:creationId xmlns:a16="http://schemas.microsoft.com/office/drawing/2014/main" id="{712D9B6D-CE43-4FB1-87C0-D3565E730242}"/>
              </a:ext>
            </a:extLst>
          </p:cNvPr>
          <p:cNvSpPr>
            <a:spLocks noGrp="1"/>
          </p:cNvSpPr>
          <p:nvPr>
            <p:ph type="body" idx="1"/>
          </p:nvPr>
        </p:nvSpPr>
        <p:spPr>
          <a:xfrm>
            <a:off x="4080986"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p:nvPr>
        </p:nvSpPr>
        <p:spPr>
          <a:xfrm>
            <a:off x="4080986"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11" name="Content Placeholder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A09F60F9-61AE-4464-B369-1CF86DB708DA}"/>
              </a:ext>
            </a:extLst>
          </p:cNvPr>
          <p:cNvSpPr>
            <a:spLocks noGrp="1"/>
          </p:cNvSpPr>
          <p:nvPr>
            <p:ph type="body" idx="15"/>
          </p:nvPr>
        </p:nvSpPr>
        <p:spPr>
          <a:xfrm>
            <a:off x="7870582"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124CEF01-2C7C-4568-8A45-5F5A058ECFC1}"/>
              </a:ext>
            </a:extLst>
          </p:cNvPr>
          <p:cNvSpPr>
            <a:spLocks noGrp="1"/>
          </p:cNvSpPr>
          <p:nvPr>
            <p:ph sz="half" idx="16"/>
          </p:nvPr>
        </p:nvSpPr>
        <p:spPr>
          <a:xfrm>
            <a:off x="7870582"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Picture Placeholder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anchor="ctr">
            <a:noAutofit/>
          </a:bodyPr>
          <a:lstStyle>
            <a:lvl1pPr marL="0" indent="0" algn="ctr">
              <a:buNone/>
              <a:defRPr sz="1400">
                <a:solidFill>
                  <a:schemeClr val="tx1"/>
                </a:solidFill>
              </a:defRPr>
            </a:lvl1pPr>
          </a:lstStyle>
          <a:p>
            <a:r>
              <a:rPr lang="en-US" dirty="0"/>
              <a:t>Icon Here</a:t>
            </a:r>
            <a:endParaRPr lang="en-IN" dirty="0"/>
          </a:p>
        </p:txBody>
      </p:sp>
      <p:sp>
        <p:nvSpPr>
          <p:cNvPr id="24" name="Picture Placeholder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anchor="ctr">
            <a:noAutofit/>
          </a:bodyPr>
          <a:lstStyle>
            <a:lvl1pPr marL="0" indent="0" algn="ctr">
              <a:buNone/>
              <a:defRPr sz="1400">
                <a:solidFill>
                  <a:schemeClr val="tx1"/>
                </a:solidFill>
              </a:defRPr>
            </a:lvl1pPr>
          </a:lstStyle>
          <a:p>
            <a:r>
              <a:rPr lang="en-US" dirty="0"/>
              <a:t>Icon Here</a:t>
            </a:r>
            <a:endParaRPr lang="en-IN" dirty="0"/>
          </a:p>
        </p:txBody>
      </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 Placeholder 2">
            <a:extLst>
              <a:ext uri="{FF2B5EF4-FFF2-40B4-BE49-F238E27FC236}">
                <a16:creationId xmlns:a16="http://schemas.microsoft.com/office/drawing/2014/main" id="{76F2CCF2-293A-49CA-B2A9-134BB5DEF98E}"/>
              </a:ext>
            </a:extLst>
          </p:cNvPr>
          <p:cNvSpPr>
            <a:spLocks noGrp="1"/>
          </p:cNvSpPr>
          <p:nvPr>
            <p:ph type="body" idx="20"/>
          </p:nvPr>
        </p:nvSpPr>
        <p:spPr>
          <a:xfrm>
            <a:off x="4080985" y="480157"/>
            <a:ext cx="6944563" cy="823912"/>
          </a:xfrm>
        </p:spPr>
        <p:txBody>
          <a:bodyPr lIns="0" tIns="0" rIns="0" bIns="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Tree>
    <p:extLst>
      <p:ext uri="{BB962C8B-B14F-4D97-AF65-F5344CB8AC3E}">
        <p14:creationId xmlns:p14="http://schemas.microsoft.com/office/powerpoint/2010/main" val="32190516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en-US" dirty="0"/>
              <a:t>Click icon to add picture</a:t>
            </a:r>
            <a:endParaRPr lang="en-IN" dirty="0"/>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dirty="0"/>
              <a:t>TITLE HERE</a:t>
            </a:r>
            <a:endParaRPr lang="en-IN" dirty="0"/>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a:t>Click to 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9417493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a:lstStyle>
            <a:lvl1pPr>
              <a:defRPr lang="en-US" sz="4800" b="1" kern="1200" cap="all" baseline="0" smtClean="0">
                <a:solidFill>
                  <a:schemeClr val="tx1"/>
                </a:solidFill>
                <a:latin typeface="+mn-lt"/>
                <a:ea typeface="+mn-ea"/>
                <a:cs typeface="+mn-cs"/>
              </a:defRPr>
            </a:lvl1pPr>
          </a:lstStyle>
          <a:p>
            <a:r>
              <a:rPr lang="en-US" dirty="0"/>
              <a:t>Thank You</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IN" smtClean="0"/>
              <a:t>21/04/19</a:t>
            </a:fld>
            <a:endParaRPr lang="en-IN"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dirty="0"/>
              <a:t>Click icon to add picture</a:t>
            </a:r>
            <a:endParaRPr lang="en-IN"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Envelo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ubtitl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39" name="Content Placeholder 38">
            <a:extLst>
              <a:ext uri="{FF2B5EF4-FFF2-40B4-BE49-F238E27FC236}">
                <a16:creationId xmlns:a16="http://schemas.microsoft.com/office/drawing/2014/main" id="{382940E6-7963-411F-B35A-57121171A988}"/>
              </a:ext>
            </a:extLst>
          </p:cNvPr>
          <p:cNvSpPr>
            <a:spLocks noGrp="1"/>
          </p:cNvSpPr>
          <p:nvPr>
            <p:ph sz="quarter" idx="15"/>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a:r>
              <a:rPr lang="en-US"/>
              <a:t>Click to edit Master text styles</a:t>
            </a:r>
          </a:p>
        </p:txBody>
      </p:sp>
      <p:grpSp>
        <p:nvGrpSpPr>
          <p:cNvPr id="20" name="Group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Oval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Oval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6" name="Oval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pic>
        <p:nvPicPr>
          <p:cNvPr id="3" name="Graphic 2" descr="Link">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34843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dirty="0"/>
              <a:t>Presentation title</a:t>
            </a:r>
            <a:endParaRPr lang="en-IN" dirty="0"/>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IN" smtClean="0"/>
              <a:t>21/04/19</a:t>
            </a:fld>
            <a:endParaRPr lang="en-IN"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61775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en-US"/>
              <a:t>Click to edit Master title style</a:t>
            </a:r>
            <a:endParaRPr lang="en-US" dirty="0"/>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a:t>Click to edit Master text styles</a:t>
            </a:r>
          </a:p>
        </p:txBody>
      </p:sp>
    </p:spTree>
    <p:extLst>
      <p:ext uri="{BB962C8B-B14F-4D97-AF65-F5344CB8AC3E}">
        <p14:creationId xmlns:p14="http://schemas.microsoft.com/office/powerpoint/2010/main" val="293153372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fld id="{48BB047D-A6CD-43AB-96F0-683C726B586B}" type="slidenum">
              <a:rPr lang="en-IN" smtClean="0"/>
              <a:pPr/>
              <a:t>‹#›</a:t>
            </a:fld>
            <a:endParaRPr lang="en-IN" dirty="0"/>
          </a:p>
        </p:txBody>
      </p:sp>
    </p:spTree>
    <p:extLst>
      <p:ext uri="{BB962C8B-B14F-4D97-AF65-F5344CB8AC3E}">
        <p14:creationId xmlns:p14="http://schemas.microsoft.com/office/powerpoint/2010/main" val="205365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62" r:id="rId5"/>
    <p:sldLayoutId id="2147483660" r:id="rId6"/>
    <p:sldLayoutId id="2147483663" r:id="rId7"/>
    <p:sldLayoutId id="2147483667" r:id="rId8"/>
    <p:sldLayoutId id="2147483668" r:id="rId9"/>
    <p:sldLayoutId id="2147483666" r:id="rId10"/>
    <p:sldLayoutId id="2147483669" r:id="rId11"/>
    <p:sldLayoutId id="2147483670" r:id="rId12"/>
    <p:sldLayoutId id="2147483671" r:id="rId13"/>
    <p:sldLayoutId id="2147483672" r:id="rId14"/>
    <p:sldLayoutId id="2147483664" r:id="rId15"/>
    <p:sldLayoutId id="2147483665"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9.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s://github.com/ybourgeo64/YB-Portfolio" TargetMode="External"/><Relationship Id="rId1" Type="http://schemas.openxmlformats.org/officeDocument/2006/relationships/slideLayout" Target="../slideLayouts/slideLayout7.xml"/><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applewebdata://2F6F2771-4DBF-4772-B045-1CE3B3E80701/#Over-the-last-few-years-there-has-be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applewebdata://348D65F5-C4E4-4F8F-A57D-32B5E595E57A/#--The-property-should-be-able-to-accom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aerial view bridge over water">
            <a:extLst>
              <a:ext uri="{FF2B5EF4-FFF2-40B4-BE49-F238E27FC236}">
                <a16:creationId xmlns:a16="http://schemas.microsoft.com/office/drawing/2014/main" id="{F7CD9EDC-C949-4D72-B04B-A61A034595A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B30359CD-8DFF-4AF2-B957-630ED2A60E8D}"/>
              </a:ext>
            </a:extLst>
          </p:cNvPr>
          <p:cNvSpPr>
            <a:spLocks noGrp="1"/>
          </p:cNvSpPr>
          <p:nvPr>
            <p:ph type="ctrTitle"/>
          </p:nvPr>
        </p:nvSpPr>
        <p:spPr>
          <a:xfrm>
            <a:off x="4623955" y="619806"/>
            <a:ext cx="7233557" cy="1557154"/>
          </a:xfrm>
        </p:spPr>
        <p:txBody>
          <a:bodyPr>
            <a:normAutofit fontScale="90000"/>
          </a:bodyPr>
          <a:lstStyle/>
          <a:p>
            <a:r>
              <a:rPr lang="en-US" dirty="0"/>
              <a:t>Battle of Neighborhoods - Auberge Beau Sejour</a:t>
            </a:r>
          </a:p>
        </p:txBody>
      </p:sp>
      <p:sp>
        <p:nvSpPr>
          <p:cNvPr id="3" name="Subtitle 2">
            <a:extLst>
              <a:ext uri="{FF2B5EF4-FFF2-40B4-BE49-F238E27FC236}">
                <a16:creationId xmlns:a16="http://schemas.microsoft.com/office/drawing/2014/main" id="{F1DF7D53-1D50-48D8-B3B4-B9632324B2AB}"/>
              </a:ext>
            </a:extLst>
          </p:cNvPr>
          <p:cNvSpPr>
            <a:spLocks noGrp="1"/>
          </p:cNvSpPr>
          <p:nvPr>
            <p:ph type="subTitle" idx="1"/>
          </p:nvPr>
        </p:nvSpPr>
        <p:spPr/>
        <p:txBody>
          <a:bodyPr/>
          <a:lstStyle/>
          <a:p>
            <a:r>
              <a:rPr lang="en-US" dirty="0"/>
              <a:t>By Yves Bourgeois</a:t>
            </a:r>
            <a:endParaRPr lang="en-IN" dirty="0"/>
          </a:p>
        </p:txBody>
      </p:sp>
      <p:sp>
        <p:nvSpPr>
          <p:cNvPr id="4" name="Rectangle 1">
            <a:extLst>
              <a:ext uri="{FF2B5EF4-FFF2-40B4-BE49-F238E27FC236}">
                <a16:creationId xmlns:a16="http://schemas.microsoft.com/office/drawing/2014/main" id="{47E6EC84-7E1B-B944-A069-C9BA72710A58}"/>
              </a:ext>
            </a:extLst>
          </p:cNvPr>
          <p:cNvSpPr>
            <a:spLocks noChangeArrowheads="1"/>
          </p:cNvSpPr>
          <p:nvPr/>
        </p:nvSpPr>
        <p:spPr bwMode="auto">
          <a:xfrm>
            <a:off x="0" y="-2232"/>
            <a:ext cx="3414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8496B0"/>
                </a:solidFill>
                <a:effectLst/>
                <a:latin typeface="Calibri Light" panose="020F0302020204030204" pitchFamily="34" charset="0"/>
                <a:ea typeface="Yu Mincho" panose="02020400000000000000" pitchFamily="18" charset="-128"/>
                <a:cs typeface="Times New Roman" panose="02020603050405020304" pitchFamily="18" charset="0"/>
              </a:rPr>
              <a:t>Coursera Capstone Report</a:t>
            </a:r>
            <a:endParaRPr kumimoji="0" lang="en-US" altLang="en-US" sz="20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4406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a:xfrm>
            <a:off x="363416" y="805531"/>
            <a:ext cx="8179222" cy="626118"/>
          </a:xfrm>
        </p:spPr>
        <p:txBody>
          <a:bodyPr/>
          <a:lstStyle/>
          <a:p>
            <a:r>
              <a:rPr lang="en-US" dirty="0"/>
              <a:t>Foursquare analysis of city venues</a:t>
            </a:r>
            <a:endParaRPr lang="en-IN" dirty="0"/>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5099222" y="1729946"/>
            <a:ext cx="6936259" cy="3435612"/>
          </a:xfrm>
        </p:spPr>
        <p:txBody>
          <a:bodyPr/>
          <a:lstStyle/>
          <a:p>
            <a:r>
              <a:rPr lang="en-US" sz="2800" b="1" dirty="0"/>
              <a:t>Top 5 finalists w/ most venues</a:t>
            </a:r>
            <a:br>
              <a:rPr lang="en-US" sz="2800" dirty="0"/>
            </a:br>
            <a:r>
              <a:rPr lang="en-US" sz="2800" dirty="0"/>
              <a:t>San Juan Capistrano, San Clemente, Laguna Beach, Seal Beach, Rancho Santa Margarita</a:t>
            </a:r>
          </a:p>
          <a:p>
            <a:r>
              <a:rPr lang="en-US" sz="2800" b="1" dirty="0"/>
              <a:t>Top cities</a:t>
            </a:r>
            <a:br>
              <a:rPr lang="en-US" sz="2800" dirty="0"/>
            </a:br>
            <a:r>
              <a:rPr lang="en-US" sz="2800" dirty="0"/>
              <a:t>1- </a:t>
            </a:r>
            <a:r>
              <a:rPr lang="en-US" sz="2800" b="1" dirty="0">
                <a:solidFill>
                  <a:srgbClr val="00B050"/>
                </a:solidFill>
              </a:rPr>
              <a:t>Laguna Beach </a:t>
            </a:r>
            <a:r>
              <a:rPr lang="en-US" sz="2800" dirty="0"/>
              <a:t>has a park &amp; beach venues &amp; is close to a wilderness coastal park.</a:t>
            </a:r>
            <a:br>
              <a:rPr lang="en-US" sz="2800" dirty="0"/>
            </a:br>
            <a:r>
              <a:rPr lang="en-US" sz="2800" dirty="0"/>
              <a:t>2- </a:t>
            </a:r>
            <a:r>
              <a:rPr lang="en-US" sz="2800" b="1" dirty="0">
                <a:solidFill>
                  <a:srgbClr val="00B050"/>
                </a:solidFill>
              </a:rPr>
              <a:t>San Juan Capistrano </a:t>
            </a:r>
            <a:r>
              <a:rPr lang="en-US" sz="2800" dirty="0"/>
              <a:t>has a historic site &amp; winery. It is further from beach, but near wilderness areas</a:t>
            </a:r>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IN" smtClean="0"/>
              <a:pPr/>
              <a:t>10</a:t>
            </a:fld>
            <a:endParaRPr lang="en-IN" dirty="0"/>
          </a:p>
        </p:txBody>
      </p:sp>
      <p:graphicFrame>
        <p:nvGraphicFramePr>
          <p:cNvPr id="5" name="Table 4">
            <a:extLst>
              <a:ext uri="{FF2B5EF4-FFF2-40B4-BE49-F238E27FC236}">
                <a16:creationId xmlns:a16="http://schemas.microsoft.com/office/drawing/2014/main" id="{28F27AD9-64CC-F146-9E44-F8A0AED9B6F4}"/>
              </a:ext>
            </a:extLst>
          </p:cNvPr>
          <p:cNvGraphicFramePr>
            <a:graphicFrameLocks noGrp="1"/>
          </p:cNvGraphicFramePr>
          <p:nvPr>
            <p:extLst>
              <p:ext uri="{D42A27DB-BD31-4B8C-83A1-F6EECF244321}">
                <p14:modId xmlns:p14="http://schemas.microsoft.com/office/powerpoint/2010/main" val="3614995012"/>
              </p:ext>
            </p:extLst>
          </p:nvPr>
        </p:nvGraphicFramePr>
        <p:xfrm>
          <a:off x="461318" y="1742424"/>
          <a:ext cx="4481386" cy="3695846"/>
        </p:xfrm>
        <a:graphic>
          <a:graphicData uri="http://schemas.openxmlformats.org/drawingml/2006/table">
            <a:tbl>
              <a:tblPr firstRow="1" firstCol="1" bandRow="1">
                <a:tableStyleId>{5C22544A-7EE6-4342-B048-85BDC9FD1C3A}</a:tableStyleId>
              </a:tblPr>
              <a:tblGrid>
                <a:gridCol w="2240693">
                  <a:extLst>
                    <a:ext uri="{9D8B030D-6E8A-4147-A177-3AD203B41FA5}">
                      <a16:colId xmlns:a16="http://schemas.microsoft.com/office/drawing/2014/main" val="3283818460"/>
                    </a:ext>
                  </a:extLst>
                </a:gridCol>
                <a:gridCol w="2240693">
                  <a:extLst>
                    <a:ext uri="{9D8B030D-6E8A-4147-A177-3AD203B41FA5}">
                      <a16:colId xmlns:a16="http://schemas.microsoft.com/office/drawing/2014/main" val="301621169"/>
                    </a:ext>
                  </a:extLst>
                </a:gridCol>
              </a:tblGrid>
              <a:tr h="335986">
                <a:tc>
                  <a:txBody>
                    <a:bodyPr/>
                    <a:lstStyle/>
                    <a:p>
                      <a:pPr marL="0" marR="0" algn="ctr">
                        <a:spcBef>
                          <a:spcPts val="0"/>
                        </a:spcBef>
                        <a:spcAft>
                          <a:spcPts val="0"/>
                        </a:spcAft>
                      </a:pPr>
                      <a:r>
                        <a:rPr lang="en-US" sz="1600" dirty="0">
                          <a:effectLst/>
                        </a:rPr>
                        <a:t>City</a:t>
                      </a:r>
                      <a:endParaRPr lang="en-US" sz="28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400" dirty="0">
                          <a:effectLst/>
                        </a:rPr>
                        <a:t># Venues</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4207233473"/>
                  </a:ext>
                </a:extLst>
              </a:tr>
              <a:tr h="335986">
                <a:tc>
                  <a:txBody>
                    <a:bodyPr/>
                    <a:lstStyle/>
                    <a:p>
                      <a:pPr marL="0" marR="0">
                        <a:spcBef>
                          <a:spcPts val="0"/>
                        </a:spcBef>
                        <a:spcAft>
                          <a:spcPts val="0"/>
                        </a:spcAft>
                      </a:pPr>
                      <a:r>
                        <a:rPr lang="en-US" sz="1600" dirty="0">
                          <a:effectLst/>
                        </a:rPr>
                        <a:t>Laguna Beach</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24</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964619836"/>
                  </a:ext>
                </a:extLst>
              </a:tr>
              <a:tr h="335986">
                <a:tc>
                  <a:txBody>
                    <a:bodyPr/>
                    <a:lstStyle/>
                    <a:p>
                      <a:pPr marL="0" marR="0">
                        <a:spcBef>
                          <a:spcPts val="0"/>
                        </a:spcBef>
                        <a:spcAft>
                          <a:spcPts val="0"/>
                        </a:spcAft>
                      </a:pPr>
                      <a:r>
                        <a:rPr lang="en-US" sz="1600" dirty="0">
                          <a:effectLst/>
                        </a:rPr>
                        <a:t>Laguna Hills</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6</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3933568220"/>
                  </a:ext>
                </a:extLst>
              </a:tr>
              <a:tr h="335986">
                <a:tc>
                  <a:txBody>
                    <a:bodyPr/>
                    <a:lstStyle/>
                    <a:p>
                      <a:pPr marL="0" marR="0">
                        <a:spcBef>
                          <a:spcPts val="0"/>
                        </a:spcBef>
                        <a:spcAft>
                          <a:spcPts val="0"/>
                        </a:spcAft>
                      </a:pPr>
                      <a:r>
                        <a:rPr lang="en-US" sz="1600" dirty="0">
                          <a:effectLst/>
                        </a:rPr>
                        <a:t>Laguna Niguel</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5</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3388513590"/>
                  </a:ext>
                </a:extLst>
              </a:tr>
              <a:tr h="335986">
                <a:tc>
                  <a:txBody>
                    <a:bodyPr/>
                    <a:lstStyle/>
                    <a:p>
                      <a:pPr marL="0" marR="0">
                        <a:spcBef>
                          <a:spcPts val="0"/>
                        </a:spcBef>
                        <a:spcAft>
                          <a:spcPts val="0"/>
                        </a:spcAft>
                      </a:pPr>
                      <a:r>
                        <a:rPr lang="en-US" sz="1600" dirty="0">
                          <a:effectLst/>
                        </a:rPr>
                        <a:t>Mission Viejo</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1</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152992050"/>
                  </a:ext>
                </a:extLst>
              </a:tr>
              <a:tr h="335986">
                <a:tc>
                  <a:txBody>
                    <a:bodyPr/>
                    <a:lstStyle/>
                    <a:p>
                      <a:pPr marL="0" marR="0">
                        <a:spcBef>
                          <a:spcPts val="0"/>
                        </a:spcBef>
                        <a:spcAft>
                          <a:spcPts val="0"/>
                        </a:spcAft>
                      </a:pPr>
                      <a:r>
                        <a:rPr lang="en-US" sz="1600" dirty="0">
                          <a:effectLst/>
                        </a:rPr>
                        <a:t>Rancho Santa Margarita</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11</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2965992591"/>
                  </a:ext>
                </a:extLst>
              </a:tr>
              <a:tr h="335986">
                <a:tc>
                  <a:txBody>
                    <a:bodyPr/>
                    <a:lstStyle/>
                    <a:p>
                      <a:pPr marL="0" marR="0">
                        <a:spcBef>
                          <a:spcPts val="0"/>
                        </a:spcBef>
                        <a:spcAft>
                          <a:spcPts val="0"/>
                        </a:spcAft>
                      </a:pPr>
                      <a:r>
                        <a:rPr lang="en-US" sz="1600" dirty="0">
                          <a:effectLst/>
                        </a:rPr>
                        <a:t>San Clemente</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38</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960932168"/>
                  </a:ext>
                </a:extLst>
              </a:tr>
              <a:tr h="335986">
                <a:tc>
                  <a:txBody>
                    <a:bodyPr/>
                    <a:lstStyle/>
                    <a:p>
                      <a:pPr marL="0" marR="0">
                        <a:spcBef>
                          <a:spcPts val="0"/>
                        </a:spcBef>
                        <a:spcAft>
                          <a:spcPts val="0"/>
                        </a:spcAft>
                      </a:pPr>
                      <a:r>
                        <a:rPr lang="en-US" sz="1600" dirty="0">
                          <a:effectLst/>
                        </a:rPr>
                        <a:t>San Juan Capistrano</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60</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300833607"/>
                  </a:ext>
                </a:extLst>
              </a:tr>
              <a:tr h="335986">
                <a:tc>
                  <a:txBody>
                    <a:bodyPr/>
                    <a:lstStyle/>
                    <a:p>
                      <a:pPr marL="0" marR="0">
                        <a:spcBef>
                          <a:spcPts val="0"/>
                        </a:spcBef>
                        <a:spcAft>
                          <a:spcPts val="0"/>
                        </a:spcAft>
                      </a:pPr>
                      <a:r>
                        <a:rPr lang="en-US" sz="1600" dirty="0">
                          <a:effectLst/>
                        </a:rPr>
                        <a:t>Seal Beach</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17</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2476178985"/>
                  </a:ext>
                </a:extLst>
              </a:tr>
              <a:tr h="335986">
                <a:tc>
                  <a:txBody>
                    <a:bodyPr/>
                    <a:lstStyle/>
                    <a:p>
                      <a:pPr marL="0" marR="0">
                        <a:spcBef>
                          <a:spcPts val="0"/>
                        </a:spcBef>
                        <a:spcAft>
                          <a:spcPts val="0"/>
                        </a:spcAft>
                      </a:pPr>
                      <a:r>
                        <a:rPr lang="en-US" sz="1600" dirty="0">
                          <a:effectLst/>
                        </a:rPr>
                        <a:t>Villa Park</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6</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1207949416"/>
                  </a:ext>
                </a:extLst>
              </a:tr>
              <a:tr h="335986">
                <a:tc>
                  <a:txBody>
                    <a:bodyPr/>
                    <a:lstStyle/>
                    <a:p>
                      <a:pPr marL="0" marR="0">
                        <a:spcBef>
                          <a:spcPts val="0"/>
                        </a:spcBef>
                        <a:spcAft>
                          <a:spcPts val="0"/>
                        </a:spcAft>
                      </a:pPr>
                      <a:r>
                        <a:rPr lang="en-US" sz="1600" dirty="0">
                          <a:effectLst/>
                        </a:rPr>
                        <a:t>Yorba Linda</a:t>
                      </a:r>
                      <a:endParaRPr lang="en-US" sz="2800" dirty="0">
                        <a:effectLst/>
                        <a:latin typeface="Times New Roman" panose="02020603050405020304" pitchFamily="18" charset="0"/>
                        <a:ea typeface="Yu Mincho" panose="02020400000000000000" pitchFamily="18" charset="-128"/>
                      </a:endParaRPr>
                    </a:p>
                  </a:txBody>
                  <a:tcPr marL="0" marR="0" marT="0" marB="0"/>
                </a:tc>
                <a:tc>
                  <a:txBody>
                    <a:bodyPr/>
                    <a:lstStyle/>
                    <a:p>
                      <a:pPr marL="0" marR="0" algn="ctr">
                        <a:spcBef>
                          <a:spcPts val="0"/>
                        </a:spcBef>
                        <a:spcAft>
                          <a:spcPts val="0"/>
                        </a:spcAft>
                      </a:pPr>
                      <a:r>
                        <a:rPr lang="en-US" sz="1400" dirty="0">
                          <a:effectLst/>
                        </a:rPr>
                        <a:t>4</a:t>
                      </a:r>
                      <a:endParaRPr lang="en-US" sz="24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1879409863"/>
                  </a:ext>
                </a:extLst>
              </a:tr>
            </a:tbl>
          </a:graphicData>
        </a:graphic>
      </p:graphicFrame>
      <p:sp>
        <p:nvSpPr>
          <p:cNvPr id="10" name="Content Placeholder 2">
            <a:extLst>
              <a:ext uri="{FF2B5EF4-FFF2-40B4-BE49-F238E27FC236}">
                <a16:creationId xmlns:a16="http://schemas.microsoft.com/office/drawing/2014/main" id="{C6C9C219-666C-6C4D-B772-D31AE5EE3BC1}"/>
              </a:ext>
            </a:extLst>
          </p:cNvPr>
          <p:cNvSpPr txBox="1">
            <a:spLocks/>
          </p:cNvSpPr>
          <p:nvPr/>
        </p:nvSpPr>
        <p:spPr>
          <a:xfrm>
            <a:off x="319543" y="5630778"/>
            <a:ext cx="10989275" cy="1081759"/>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t>Cities dropped from the list (fewer venues, poor access to beaches &amp; parks) are Rancho San Margarita, Seal Beach, San Clemente</a:t>
            </a:r>
          </a:p>
        </p:txBody>
      </p:sp>
    </p:spTree>
    <p:extLst>
      <p:ext uri="{BB962C8B-B14F-4D97-AF65-F5344CB8AC3E}">
        <p14:creationId xmlns:p14="http://schemas.microsoft.com/office/powerpoint/2010/main" val="197945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p:txBody>
          <a:bodyPr/>
          <a:lstStyle/>
          <a:p>
            <a:r>
              <a:rPr lang="en-US" dirty="0"/>
              <a:t>Time series analysis</a:t>
            </a:r>
            <a:endParaRPr lang="en-IN" dirty="0"/>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160421" y="2346241"/>
            <a:ext cx="5428401" cy="4150812"/>
          </a:xfrm>
        </p:spPr>
        <p:txBody>
          <a:bodyPr/>
          <a:lstStyle/>
          <a:p>
            <a:pPr marL="0" indent="0">
              <a:buNone/>
            </a:pPr>
            <a:r>
              <a:rPr lang="en-US" sz="2800" dirty="0"/>
              <a:t>Laguna Beach median prices &gt; San Juan Capistrano. </a:t>
            </a:r>
          </a:p>
          <a:p>
            <a:pPr marL="0" indent="0">
              <a:buNone/>
            </a:pPr>
            <a:r>
              <a:rPr lang="en-US" sz="2800" dirty="0"/>
              <a:t>Laguna Beach Prices variance &gt;  San Juan Capistrano. </a:t>
            </a:r>
          </a:p>
          <a:p>
            <a:pPr marL="0" indent="0">
              <a:buNone/>
            </a:pPr>
            <a:r>
              <a:rPr lang="en-US" sz="2800" dirty="0"/>
              <a:t>San Juan Capistrano's median prices declined vs. Laguna Beach median prices increased. </a:t>
            </a:r>
          </a:p>
          <a:p>
            <a:pPr marL="0" indent="0">
              <a:buNone/>
            </a:pPr>
            <a:r>
              <a:rPr lang="en-US" sz="2800" b="1" dirty="0">
                <a:solidFill>
                  <a:srgbClr val="00B050"/>
                </a:solidFill>
              </a:rPr>
              <a:t>San Juan Capistrano </a:t>
            </a:r>
            <a:r>
              <a:rPr lang="en-US" sz="2800" b="1" dirty="0"/>
              <a:t>= </a:t>
            </a:r>
            <a:r>
              <a:rPr lang="en-US" sz="2800" b="1" dirty="0">
                <a:solidFill>
                  <a:srgbClr val="00B050"/>
                </a:solidFill>
              </a:rPr>
              <a:t>opportunity</a:t>
            </a:r>
            <a:r>
              <a:rPr lang="en-US" sz="2800" b="1" dirty="0"/>
              <a:t>. </a:t>
            </a:r>
            <a:endParaRPr lang="en-IN" sz="3600" b="1" dirty="0"/>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IN" smtClean="0"/>
              <a:pPr/>
              <a:t>11</a:t>
            </a:fld>
            <a:endParaRPr lang="en-IN" dirty="0"/>
          </a:p>
        </p:txBody>
      </p:sp>
      <p:pic>
        <p:nvPicPr>
          <p:cNvPr id="16" name="Picture 15" descr="/var/folders/ky/vj66lg39417g35bmjghb9rkm0000gn/T/com.microsoft.Word/Content.MSO/9511E5D1.tmp">
            <a:extLst>
              <a:ext uri="{FF2B5EF4-FFF2-40B4-BE49-F238E27FC236}">
                <a16:creationId xmlns:a16="http://schemas.microsoft.com/office/drawing/2014/main" id="{F77556CC-FC8F-0A40-9248-62E26979F509}"/>
              </a:ext>
            </a:extLst>
          </p:cNvPr>
          <p:cNvPicPr/>
          <p:nvPr/>
        </p:nvPicPr>
        <p:blipFill>
          <a:blip r:embed="rId3">
            <a:extLst>
              <a:ext uri="{BEBA8EAE-BF5A-486C-A8C5-ECC9F3942E4B}">
                <a14:imgProps xmlns:a14="http://schemas.microsoft.com/office/drawing/2010/main">
                  <a14:imgLayer r:embed="rId4">
                    <a14:imgEffect>
                      <a14:brightnessContrast contrast="54000"/>
                    </a14:imgEffect>
                  </a14:imgLayer>
                </a14:imgProps>
              </a:ext>
              <a:ext uri="{28A0092B-C50C-407E-A947-70E740481C1C}">
                <a14:useLocalDpi xmlns:a14="http://schemas.microsoft.com/office/drawing/2010/main" val="0"/>
              </a:ext>
            </a:extLst>
          </a:blip>
          <a:srcRect/>
          <a:stretch>
            <a:fillRect/>
          </a:stretch>
        </p:blipFill>
        <p:spPr bwMode="auto">
          <a:xfrm>
            <a:off x="5642264" y="3034145"/>
            <a:ext cx="5742709" cy="3121429"/>
          </a:xfrm>
          <a:prstGeom prst="rect">
            <a:avLst/>
          </a:prstGeom>
          <a:noFill/>
          <a:ln>
            <a:noFill/>
          </a:ln>
        </p:spPr>
      </p:pic>
      <p:pic>
        <p:nvPicPr>
          <p:cNvPr id="18" name="Picture 17" descr="/var/folders/ky/vj66lg39417g35bmjghb9rkm0000gn/T/com.microsoft.Word/Content.MSO/24E2F19E.tmp">
            <a:extLst>
              <a:ext uri="{FF2B5EF4-FFF2-40B4-BE49-F238E27FC236}">
                <a16:creationId xmlns:a16="http://schemas.microsoft.com/office/drawing/2014/main" id="{3EDCDE7E-F8C2-2349-82BC-AC71968A399A}"/>
              </a:ext>
            </a:extLst>
          </p:cNvPr>
          <p:cNvPicPr/>
          <p:nvPr/>
        </p:nvPicPr>
        <p:blipFill>
          <a:blip r:embed="rId5">
            <a:extLst>
              <a:ext uri="{BEBA8EAE-BF5A-486C-A8C5-ECC9F3942E4B}">
                <a14:imgProps xmlns:a14="http://schemas.microsoft.com/office/drawing/2010/main">
                  <a14:imgLayer r:embed="rId6">
                    <a14:imgEffect>
                      <a14:brightnessContrast contrast="54000"/>
                    </a14:imgEffect>
                  </a14:imgLayer>
                </a14:imgProps>
              </a:ext>
              <a:ext uri="{28A0092B-C50C-407E-A947-70E740481C1C}">
                <a14:useLocalDpi xmlns:a14="http://schemas.microsoft.com/office/drawing/2010/main" val="0"/>
              </a:ext>
            </a:extLst>
          </a:blip>
          <a:srcRect/>
          <a:stretch>
            <a:fillRect/>
          </a:stretch>
        </p:blipFill>
        <p:spPr bwMode="auto">
          <a:xfrm>
            <a:off x="5763491" y="176645"/>
            <a:ext cx="5604164" cy="2851266"/>
          </a:xfrm>
          <a:prstGeom prst="rect">
            <a:avLst/>
          </a:prstGeom>
          <a:noFill/>
          <a:ln>
            <a:noFill/>
          </a:ln>
        </p:spPr>
      </p:pic>
    </p:spTree>
    <p:extLst>
      <p:ext uri="{BB962C8B-B14F-4D97-AF65-F5344CB8AC3E}">
        <p14:creationId xmlns:p14="http://schemas.microsoft.com/office/powerpoint/2010/main" val="220280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a:xfrm>
            <a:off x="363416" y="613064"/>
            <a:ext cx="5445369" cy="1547883"/>
          </a:xfrm>
        </p:spPr>
        <p:txBody>
          <a:bodyPr anchor="t"/>
          <a:lstStyle/>
          <a:p>
            <a:r>
              <a:rPr lang="en-US" dirty="0"/>
              <a:t>forecast for San Juan Capistrano &amp; laguna beach</a:t>
            </a:r>
            <a:endParaRPr lang="en-IN" dirty="0"/>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63415" y="2317173"/>
            <a:ext cx="5611357" cy="4094017"/>
          </a:xfrm>
        </p:spPr>
        <p:txBody>
          <a:bodyPr/>
          <a:lstStyle/>
          <a:p>
            <a:pPr marL="0" indent="0">
              <a:buNone/>
            </a:pPr>
            <a:r>
              <a:rPr lang="en-US" sz="2400" b="1" dirty="0"/>
              <a:t>Laguna Beach</a:t>
            </a:r>
            <a:r>
              <a:rPr lang="en-US" sz="2400" dirty="0"/>
              <a:t>: healthy real estate market w/ prices rising in 2019 &amp; 2020. Close proximity to ocean = expensive. Median sale price is estimated reaching approx. $2.3M in 2020.</a:t>
            </a:r>
          </a:p>
          <a:p>
            <a:pPr marL="0" indent="0">
              <a:buNone/>
            </a:pPr>
            <a:r>
              <a:rPr lang="en-US" sz="2400" b="1" dirty="0"/>
              <a:t>Juan Capistrano</a:t>
            </a:r>
            <a:r>
              <a:rPr lang="en-US" sz="2400" dirty="0"/>
              <a:t>: healthy real estate market w/ prices climbing in 2020. Recent decline, but median sale prices expected faster rise. Currently a buying opportunity. Median sale price est. approx.  $1.1M in 2020. Cheaper than property in Laguna Beach. </a:t>
            </a:r>
            <a:r>
              <a:rPr lang="en-US" sz="2400" b="1" dirty="0"/>
              <a:t>In short, </a:t>
            </a:r>
            <a:r>
              <a:rPr lang="en-US" sz="2400" b="1" dirty="0">
                <a:solidFill>
                  <a:srgbClr val="00B050"/>
                </a:solidFill>
              </a:rPr>
              <a:t>market favors San Juan Capistrano</a:t>
            </a:r>
            <a:r>
              <a:rPr lang="en-US" sz="2400" b="1" dirty="0"/>
              <a:t>. </a:t>
            </a:r>
            <a:endParaRPr lang="en-IN" sz="3200" b="1" dirty="0"/>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IN" smtClean="0"/>
              <a:pPr/>
              <a:t>12</a:t>
            </a:fld>
            <a:endParaRPr lang="en-IN" dirty="0"/>
          </a:p>
        </p:txBody>
      </p:sp>
      <p:pic>
        <p:nvPicPr>
          <p:cNvPr id="8" name="Picture 7" descr="/var/folders/ky/vj66lg39417g35bmjghb9rkm0000gn/T/com.microsoft.Word/Content.MSO/2F984ECE.tmp">
            <a:extLst>
              <a:ext uri="{FF2B5EF4-FFF2-40B4-BE49-F238E27FC236}">
                <a16:creationId xmlns:a16="http://schemas.microsoft.com/office/drawing/2014/main" id="{84B093D8-2F8B-4F4D-9968-8E0FB157E309}"/>
              </a:ext>
            </a:extLst>
          </p:cNvPr>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6161808" y="979919"/>
            <a:ext cx="5808229" cy="2282825"/>
          </a:xfrm>
          <a:prstGeom prst="rect">
            <a:avLst/>
          </a:prstGeom>
          <a:noFill/>
          <a:ln>
            <a:noFill/>
          </a:ln>
        </p:spPr>
      </p:pic>
      <p:pic>
        <p:nvPicPr>
          <p:cNvPr id="10" name="Picture 9" descr="/var/folders/ky/vj66lg39417g35bmjghb9rkm0000gn/T/com.microsoft.Word/Content.MSO/8C9AC9D.tmp">
            <a:extLst>
              <a:ext uri="{FF2B5EF4-FFF2-40B4-BE49-F238E27FC236}">
                <a16:creationId xmlns:a16="http://schemas.microsoft.com/office/drawing/2014/main" id="{6A3F4063-3467-4642-B0B1-EC2A4A7BD566}"/>
              </a:ext>
            </a:extLst>
          </p:cNvPr>
          <p:cNvPicPr/>
          <p:nvPr/>
        </p:nvPicPr>
        <p:blipFill>
          <a:blip r:embed="rId5">
            <a:extLst>
              <a:ext uri="{BEBA8EAE-BF5A-486C-A8C5-ECC9F3942E4B}">
                <a14:imgProps xmlns:a14="http://schemas.microsoft.com/office/drawing/2010/main">
                  <a14:imgLayer r:embed="rId6">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6020087" y="4031673"/>
            <a:ext cx="5949950" cy="2376343"/>
          </a:xfrm>
          <a:prstGeom prst="rect">
            <a:avLst/>
          </a:prstGeom>
          <a:noFill/>
          <a:ln>
            <a:noFill/>
          </a:ln>
        </p:spPr>
      </p:pic>
    </p:spTree>
    <p:extLst>
      <p:ext uri="{BB962C8B-B14F-4D97-AF65-F5344CB8AC3E}">
        <p14:creationId xmlns:p14="http://schemas.microsoft.com/office/powerpoint/2010/main" val="237993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607DA8-6843-427B-8234-C58238E1E53D}"/>
              </a:ext>
            </a:extLst>
          </p:cNvPr>
          <p:cNvSpPr>
            <a:spLocks noGrp="1"/>
          </p:cNvSpPr>
          <p:nvPr>
            <p:ph type="title"/>
          </p:nvPr>
        </p:nvSpPr>
        <p:spPr>
          <a:xfrm>
            <a:off x="210922" y="0"/>
            <a:ext cx="4938593" cy="1953491"/>
          </a:xfrm>
        </p:spPr>
        <p:txBody>
          <a:bodyPr anchor="t"/>
          <a:lstStyle/>
          <a:p>
            <a:r>
              <a:rPr lang="en-US" dirty="0"/>
              <a:t>Competitive analysis</a:t>
            </a:r>
            <a:endParaRPr lang="en-IN" dirty="0"/>
          </a:p>
        </p:txBody>
      </p:sp>
      <p:sp>
        <p:nvSpPr>
          <p:cNvPr id="8" name="Text Placeholder 7">
            <a:extLst>
              <a:ext uri="{FF2B5EF4-FFF2-40B4-BE49-F238E27FC236}">
                <a16:creationId xmlns:a16="http://schemas.microsoft.com/office/drawing/2014/main" id="{59A41760-72CD-4C84-9570-EE30C5126442}"/>
              </a:ext>
            </a:extLst>
          </p:cNvPr>
          <p:cNvSpPr>
            <a:spLocks noGrp="1"/>
          </p:cNvSpPr>
          <p:nvPr>
            <p:ph type="body" idx="1"/>
          </p:nvPr>
        </p:nvSpPr>
        <p:spPr>
          <a:xfrm>
            <a:off x="368710" y="2181726"/>
            <a:ext cx="4844973" cy="4491790"/>
          </a:xfrm>
        </p:spPr>
        <p:txBody>
          <a:bodyPr/>
          <a:lstStyle/>
          <a:p>
            <a:r>
              <a:rPr lang="en-US" sz="3200" dirty="0"/>
              <a:t>Searching Hotel categories, only one competitor, Best Western Capistrano Inn. Foursquare ratings are</a:t>
            </a:r>
          </a:p>
          <a:p>
            <a:pPr algn="ctr"/>
            <a:r>
              <a:rPr lang="en-US" sz="3200" b="1" dirty="0"/>
              <a:t>5.7 / 10 </a:t>
            </a:r>
            <a:br>
              <a:rPr lang="en-US" sz="3200" dirty="0"/>
            </a:br>
            <a:r>
              <a:rPr lang="en-US" sz="3200" i="1" dirty="0"/>
              <a:t>from 6 responses</a:t>
            </a:r>
          </a:p>
          <a:p>
            <a:r>
              <a:rPr lang="en-US" sz="3200" dirty="0"/>
              <a:t>Rating is far from stellar. </a:t>
            </a:r>
          </a:p>
        </p:txBody>
      </p:sp>
      <p:sp>
        <p:nvSpPr>
          <p:cNvPr id="5" name="Slide Number Placeholder 4">
            <a:extLst>
              <a:ext uri="{FF2B5EF4-FFF2-40B4-BE49-F238E27FC236}">
                <a16:creationId xmlns:a16="http://schemas.microsoft.com/office/drawing/2014/main" id="{C2BA88AF-DB8A-4271-84BF-A8EFA98F9D37}"/>
              </a:ext>
            </a:extLst>
          </p:cNvPr>
          <p:cNvSpPr>
            <a:spLocks noGrp="1"/>
          </p:cNvSpPr>
          <p:nvPr>
            <p:ph type="sldNum" sz="quarter" idx="12"/>
          </p:nvPr>
        </p:nvSpPr>
        <p:spPr/>
        <p:txBody>
          <a:bodyPr/>
          <a:lstStyle/>
          <a:p>
            <a:fld id="{48BB047D-A6CD-43AB-96F0-683C726B586B}" type="slidenum">
              <a:rPr lang="en-IN" smtClean="0"/>
              <a:pPr/>
              <a:t>13</a:t>
            </a:fld>
            <a:endParaRPr lang="en-IN" dirty="0"/>
          </a:p>
        </p:txBody>
      </p:sp>
      <p:pic>
        <p:nvPicPr>
          <p:cNvPr id="9" name="Picture 8">
            <a:extLst>
              <a:ext uri="{FF2B5EF4-FFF2-40B4-BE49-F238E27FC236}">
                <a16:creationId xmlns:a16="http://schemas.microsoft.com/office/drawing/2014/main" id="{BC4650A6-26A4-D247-AB2D-AF4948E9935E}"/>
              </a:ext>
            </a:extLst>
          </p:cNvPr>
          <p:cNvPicPr/>
          <p:nvPr/>
        </p:nvPicPr>
        <p:blipFill>
          <a:blip r:embed="rId3">
            <a:extLst>
              <a:ext uri="{28A0092B-C50C-407E-A947-70E740481C1C}">
                <a14:useLocalDpi xmlns:a14="http://schemas.microsoft.com/office/drawing/2010/main" val="0"/>
              </a:ext>
            </a:extLst>
          </a:blip>
          <a:stretch>
            <a:fillRect/>
          </a:stretch>
        </p:blipFill>
        <p:spPr>
          <a:xfrm>
            <a:off x="6099470" y="346826"/>
            <a:ext cx="5126990" cy="6116320"/>
          </a:xfrm>
          <a:prstGeom prst="rect">
            <a:avLst/>
          </a:prstGeom>
        </p:spPr>
      </p:pic>
    </p:spTree>
    <p:extLst>
      <p:ext uri="{BB962C8B-B14F-4D97-AF65-F5344CB8AC3E}">
        <p14:creationId xmlns:p14="http://schemas.microsoft.com/office/powerpoint/2010/main" val="203595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a:xfrm>
            <a:off x="342900" y="103909"/>
            <a:ext cx="5445369" cy="1114784"/>
          </a:xfrm>
        </p:spPr>
        <p:txBody>
          <a:bodyPr/>
          <a:lstStyle/>
          <a:p>
            <a:r>
              <a:rPr lang="en-US" dirty="0"/>
              <a:t>Evaluate MLS listings </a:t>
            </a:r>
            <a:endParaRPr lang="en-IN" dirty="0"/>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135081" y="1330036"/>
            <a:ext cx="7502237" cy="5311395"/>
          </a:xfrm>
        </p:spPr>
        <p:txBody>
          <a:bodyPr/>
          <a:lstStyle/>
          <a:p>
            <a:r>
              <a:rPr lang="en-US" sz="2800" dirty="0"/>
              <a:t>Two properties based on the property criteria:</a:t>
            </a:r>
          </a:p>
          <a:p>
            <a:r>
              <a:rPr lang="en-US" sz="2800" dirty="0"/>
              <a:t>property-type=house; max-price=4M; min-beds=5; min-baths=5; min;; sqft=5k-sqft; min-parking=5; min-lot-size=1-acre; has-pool</a:t>
            </a:r>
          </a:p>
          <a:p>
            <a:r>
              <a:rPr lang="en-US" sz="2800" dirty="0"/>
              <a:t>The median prices of home listings &lt; $4M. </a:t>
            </a:r>
          </a:p>
          <a:p>
            <a:r>
              <a:rPr lang="en-US" sz="2800" dirty="0"/>
              <a:t>San Juan Capistrano median price: declining trend</a:t>
            </a:r>
          </a:p>
          <a:p>
            <a:r>
              <a:rPr lang="en-US" sz="2800" dirty="0"/>
              <a:t>Laguna Beach is trending upwards. </a:t>
            </a:r>
          </a:p>
          <a:p>
            <a:r>
              <a:rPr lang="en-US" sz="2800" dirty="0"/>
              <a:t>Median prices:</a:t>
            </a:r>
          </a:p>
          <a:p>
            <a:r>
              <a:rPr lang="en-US" sz="2800" dirty="0"/>
              <a:t>San Juan Capistrano &lt; Laguna Beach </a:t>
            </a:r>
          </a:p>
          <a:p>
            <a:r>
              <a:rPr lang="en-US" sz="2800" b="1" dirty="0">
                <a:solidFill>
                  <a:srgbClr val="00B050"/>
                </a:solidFill>
              </a:rPr>
              <a:t>San Juan Capistrano </a:t>
            </a:r>
            <a:r>
              <a:rPr lang="en-US" sz="2800" dirty="0"/>
              <a:t>=  </a:t>
            </a:r>
            <a:r>
              <a:rPr lang="en-US" sz="2800" b="1" dirty="0">
                <a:solidFill>
                  <a:srgbClr val="00B050"/>
                </a:solidFill>
              </a:rPr>
              <a:t>winner</a:t>
            </a:r>
            <a:r>
              <a:rPr lang="en-US" sz="2800" dirty="0"/>
              <a:t>.</a:t>
            </a:r>
          </a:p>
          <a:p>
            <a:pPr marL="0" indent="0">
              <a:buNone/>
            </a:pPr>
            <a:br>
              <a:rPr lang="en-US" dirty="0"/>
            </a:br>
            <a:endParaRPr lang="en-IN" sz="1800" dirty="0"/>
          </a:p>
        </p:txBody>
      </p:sp>
      <p:sp>
        <p:nvSpPr>
          <p:cNvPr id="8" name="Slide Number Placeholder 7">
            <a:extLst>
              <a:ext uri="{FF2B5EF4-FFF2-40B4-BE49-F238E27FC236}">
                <a16:creationId xmlns:a16="http://schemas.microsoft.com/office/drawing/2014/main" id="{D2888EF7-DDB5-41D0-A1B0-B012ABC94D85}"/>
              </a:ext>
            </a:extLst>
          </p:cNvPr>
          <p:cNvSpPr>
            <a:spLocks noGrp="1"/>
          </p:cNvSpPr>
          <p:nvPr>
            <p:ph type="sldNum" sz="quarter" idx="12"/>
          </p:nvPr>
        </p:nvSpPr>
        <p:spPr/>
        <p:txBody>
          <a:bodyPr/>
          <a:lstStyle/>
          <a:p>
            <a:fld id="{48BB047D-A6CD-43AB-96F0-683C726B586B}" type="slidenum">
              <a:rPr lang="en-IN" smtClean="0"/>
              <a:pPr/>
              <a:t>14</a:t>
            </a:fld>
            <a:endParaRPr lang="en-IN" dirty="0"/>
          </a:p>
        </p:txBody>
      </p:sp>
      <p:pic>
        <p:nvPicPr>
          <p:cNvPr id="10" name="Picture 9">
            <a:extLst>
              <a:ext uri="{FF2B5EF4-FFF2-40B4-BE49-F238E27FC236}">
                <a16:creationId xmlns:a16="http://schemas.microsoft.com/office/drawing/2014/main" id="{813A4DDD-A3FB-024B-9915-827D77D3AB81}"/>
              </a:ext>
            </a:extLst>
          </p:cNvPr>
          <p:cNvPicPr>
            <a:picLocks noChangeAspect="1"/>
          </p:cNvPicPr>
          <p:nvPr/>
        </p:nvPicPr>
        <p:blipFill>
          <a:blip r:embed="rId3"/>
          <a:stretch>
            <a:fillRect/>
          </a:stretch>
        </p:blipFill>
        <p:spPr>
          <a:xfrm>
            <a:off x="7732295" y="650039"/>
            <a:ext cx="4459705" cy="6062480"/>
          </a:xfrm>
          <a:prstGeom prst="rect">
            <a:avLst/>
          </a:prstGeom>
        </p:spPr>
      </p:pic>
    </p:spTree>
    <p:extLst>
      <p:ext uri="{BB962C8B-B14F-4D97-AF65-F5344CB8AC3E}">
        <p14:creationId xmlns:p14="http://schemas.microsoft.com/office/powerpoint/2010/main" val="3029095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a:xfrm>
            <a:off x="315289" y="725321"/>
            <a:ext cx="5445369" cy="1114784"/>
          </a:xfrm>
        </p:spPr>
        <p:txBody>
          <a:bodyPr/>
          <a:lstStyle/>
          <a:p>
            <a:r>
              <a:rPr lang="en-US" dirty="0"/>
              <a:t>Compare Property Specs of Chosen Properties </a:t>
            </a:r>
            <a:endParaRPr lang="en-IN" dirty="0"/>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166255" y="2298844"/>
            <a:ext cx="5746172" cy="1807935"/>
          </a:xfrm>
        </p:spPr>
        <p:txBody>
          <a:bodyPr/>
          <a:lstStyle/>
          <a:p>
            <a:pPr marL="0" indent="0">
              <a:buNone/>
            </a:pPr>
            <a:r>
              <a:rPr lang="en-US" sz="2800" dirty="0"/>
              <a:t>Comparing 2 properties:  Cook Ln. is the best choice. Property specs are insufficient for final decision. Review pictures &amp;  visit properties.</a:t>
            </a:r>
            <a:br>
              <a:rPr lang="en-US" dirty="0"/>
            </a:br>
            <a:endParaRPr lang="en-IN" sz="1800" dirty="0"/>
          </a:p>
        </p:txBody>
      </p:sp>
      <p:pic>
        <p:nvPicPr>
          <p:cNvPr id="20" name="Picture Placeholder 19" descr="aerial view boats">
            <a:extLst>
              <a:ext uri="{FF2B5EF4-FFF2-40B4-BE49-F238E27FC236}">
                <a16:creationId xmlns:a16="http://schemas.microsoft.com/office/drawing/2014/main" id="{99F9AF9C-357E-43FB-8CD3-1B9AEC3C0D72}"/>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28" name="Picture Placeholder 27" descr="aerial view island">
            <a:extLst>
              <a:ext uri="{FF2B5EF4-FFF2-40B4-BE49-F238E27FC236}">
                <a16:creationId xmlns:a16="http://schemas.microsoft.com/office/drawing/2014/main" id="{CFBD44DA-9AD2-4888-B41E-788E00D723E6}"/>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IN" smtClean="0"/>
              <a:pPr/>
              <a:t>15</a:t>
            </a:fld>
            <a:endParaRPr lang="en-IN" dirty="0"/>
          </a:p>
        </p:txBody>
      </p:sp>
      <p:graphicFrame>
        <p:nvGraphicFramePr>
          <p:cNvPr id="7" name="Table 6">
            <a:extLst>
              <a:ext uri="{FF2B5EF4-FFF2-40B4-BE49-F238E27FC236}">
                <a16:creationId xmlns:a16="http://schemas.microsoft.com/office/drawing/2014/main" id="{7D09AFBA-B7A0-ED44-8487-7A3EEF6E3365}"/>
              </a:ext>
            </a:extLst>
          </p:cNvPr>
          <p:cNvGraphicFramePr>
            <a:graphicFrameLocks noGrp="1"/>
          </p:cNvGraphicFramePr>
          <p:nvPr>
            <p:extLst>
              <p:ext uri="{D42A27DB-BD31-4B8C-83A1-F6EECF244321}">
                <p14:modId xmlns:p14="http://schemas.microsoft.com/office/powerpoint/2010/main" val="1778703213"/>
              </p:ext>
            </p:extLst>
          </p:nvPr>
        </p:nvGraphicFramePr>
        <p:xfrm>
          <a:off x="405245" y="4263145"/>
          <a:ext cx="11337576" cy="2251954"/>
        </p:xfrm>
        <a:graphic>
          <a:graphicData uri="http://schemas.openxmlformats.org/drawingml/2006/table">
            <a:tbl>
              <a:tblPr firstRow="1" firstCol="1" bandRow="1">
                <a:tableStyleId>{5C22544A-7EE6-4342-B048-85BDC9FD1C3A}</a:tableStyleId>
              </a:tblPr>
              <a:tblGrid>
                <a:gridCol w="1259731">
                  <a:extLst>
                    <a:ext uri="{9D8B030D-6E8A-4147-A177-3AD203B41FA5}">
                      <a16:colId xmlns:a16="http://schemas.microsoft.com/office/drawing/2014/main" val="170173970"/>
                    </a:ext>
                  </a:extLst>
                </a:gridCol>
                <a:gridCol w="1259731">
                  <a:extLst>
                    <a:ext uri="{9D8B030D-6E8A-4147-A177-3AD203B41FA5}">
                      <a16:colId xmlns:a16="http://schemas.microsoft.com/office/drawing/2014/main" val="567973959"/>
                    </a:ext>
                  </a:extLst>
                </a:gridCol>
                <a:gridCol w="1259731">
                  <a:extLst>
                    <a:ext uri="{9D8B030D-6E8A-4147-A177-3AD203B41FA5}">
                      <a16:colId xmlns:a16="http://schemas.microsoft.com/office/drawing/2014/main" val="1232243721"/>
                    </a:ext>
                  </a:extLst>
                </a:gridCol>
                <a:gridCol w="1259731">
                  <a:extLst>
                    <a:ext uri="{9D8B030D-6E8A-4147-A177-3AD203B41FA5}">
                      <a16:colId xmlns:a16="http://schemas.microsoft.com/office/drawing/2014/main" val="3656130323"/>
                    </a:ext>
                  </a:extLst>
                </a:gridCol>
                <a:gridCol w="868696">
                  <a:extLst>
                    <a:ext uri="{9D8B030D-6E8A-4147-A177-3AD203B41FA5}">
                      <a16:colId xmlns:a16="http://schemas.microsoft.com/office/drawing/2014/main" val="908909490"/>
                    </a:ext>
                  </a:extLst>
                </a:gridCol>
                <a:gridCol w="1275466">
                  <a:extLst>
                    <a:ext uri="{9D8B030D-6E8A-4147-A177-3AD203B41FA5}">
                      <a16:colId xmlns:a16="http://schemas.microsoft.com/office/drawing/2014/main" val="3300356710"/>
                    </a:ext>
                  </a:extLst>
                </a:gridCol>
                <a:gridCol w="1238495">
                  <a:extLst>
                    <a:ext uri="{9D8B030D-6E8A-4147-A177-3AD203B41FA5}">
                      <a16:colId xmlns:a16="http://schemas.microsoft.com/office/drawing/2014/main" val="1081198276"/>
                    </a:ext>
                  </a:extLst>
                </a:gridCol>
                <a:gridCol w="1220010">
                  <a:extLst>
                    <a:ext uri="{9D8B030D-6E8A-4147-A177-3AD203B41FA5}">
                      <a16:colId xmlns:a16="http://schemas.microsoft.com/office/drawing/2014/main" val="2497264276"/>
                    </a:ext>
                  </a:extLst>
                </a:gridCol>
                <a:gridCol w="1695985">
                  <a:extLst>
                    <a:ext uri="{9D8B030D-6E8A-4147-A177-3AD203B41FA5}">
                      <a16:colId xmlns:a16="http://schemas.microsoft.com/office/drawing/2014/main" val="2107852628"/>
                    </a:ext>
                  </a:extLst>
                </a:gridCol>
              </a:tblGrid>
              <a:tr h="562988">
                <a:tc>
                  <a:txBody>
                    <a:bodyPr/>
                    <a:lstStyle/>
                    <a:p>
                      <a:pPr marL="0" marR="0" algn="ctr">
                        <a:spcBef>
                          <a:spcPts val="0"/>
                        </a:spcBef>
                        <a:spcAft>
                          <a:spcPts val="0"/>
                        </a:spcAft>
                      </a:pPr>
                      <a:r>
                        <a:rPr lang="en-US" sz="1800" dirty="0">
                          <a:effectLst/>
                        </a:rPr>
                        <a:t>Property</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address</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zip</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price</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beds</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baths</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lot_size</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SQFT</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MLS #</a:t>
                      </a:r>
                      <a:endParaRPr lang="en-US" sz="32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3427621370"/>
                  </a:ext>
                </a:extLst>
              </a:tr>
              <a:tr h="844483">
                <a:tc>
                  <a:txBody>
                    <a:bodyPr/>
                    <a:lstStyle/>
                    <a:p>
                      <a:pPr marL="0" marR="0" algn="ctr">
                        <a:spcBef>
                          <a:spcPts val="0"/>
                        </a:spcBef>
                        <a:spcAft>
                          <a:spcPts val="0"/>
                        </a:spcAft>
                      </a:pPr>
                      <a:r>
                        <a:rPr lang="en-US" sz="1800" dirty="0">
                          <a:effectLst/>
                        </a:rPr>
                        <a:t>Single </a:t>
                      </a:r>
                      <a:br>
                        <a:rPr lang="en-US" sz="1800" dirty="0">
                          <a:effectLst/>
                        </a:rPr>
                      </a:br>
                      <a:r>
                        <a:rPr lang="en-US" sz="1800" dirty="0">
                          <a:effectLst/>
                        </a:rPr>
                        <a:t>Family</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27902 Via Madrina</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92675</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3498000</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5</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6.00</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64791</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417</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just">
                        <a:spcBef>
                          <a:spcPts val="0"/>
                        </a:spcBef>
                        <a:spcAft>
                          <a:spcPts val="0"/>
                        </a:spcAft>
                      </a:pPr>
                      <a:r>
                        <a:rPr lang="en-US" sz="1800" dirty="0">
                          <a:effectLst/>
                        </a:rPr>
                        <a:t>OC18268633</a:t>
                      </a:r>
                      <a:endParaRPr lang="en-US" sz="32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3252671223"/>
                  </a:ext>
                </a:extLst>
              </a:tr>
              <a:tr h="844483">
                <a:tc>
                  <a:txBody>
                    <a:bodyPr/>
                    <a:lstStyle/>
                    <a:p>
                      <a:pPr marL="0" marR="0" algn="ctr">
                        <a:spcBef>
                          <a:spcPts val="0"/>
                        </a:spcBef>
                        <a:spcAft>
                          <a:spcPts val="0"/>
                        </a:spcAft>
                      </a:pPr>
                      <a:r>
                        <a:rPr lang="en-US" sz="1800" dirty="0">
                          <a:effectLst/>
                        </a:rPr>
                        <a:t>Single </a:t>
                      </a:r>
                      <a:br>
                        <a:rPr lang="en-US" sz="1800" dirty="0">
                          <a:effectLst/>
                        </a:rPr>
                      </a:br>
                      <a:r>
                        <a:rPr lang="en-US" sz="1800" dirty="0">
                          <a:effectLst/>
                        </a:rPr>
                        <a:t>Family</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b="1" dirty="0">
                          <a:solidFill>
                            <a:srgbClr val="00B050"/>
                          </a:solidFill>
                          <a:effectLst/>
                        </a:rPr>
                        <a:t>32061 Cook Lane Ln S</a:t>
                      </a:r>
                      <a:endParaRPr lang="en-US" sz="3200" b="1" dirty="0">
                        <a:solidFill>
                          <a:srgbClr val="00B050"/>
                        </a:solidFill>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92667</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3250000</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6</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6.25</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43560</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ctr">
                        <a:spcBef>
                          <a:spcPts val="0"/>
                        </a:spcBef>
                        <a:spcAft>
                          <a:spcPts val="0"/>
                        </a:spcAft>
                      </a:pPr>
                      <a:r>
                        <a:rPr lang="en-US" sz="1800" dirty="0">
                          <a:effectLst/>
                        </a:rPr>
                        <a:t>487</a:t>
                      </a:r>
                      <a:endParaRPr lang="en-US" sz="3200" dirty="0">
                        <a:effectLst/>
                        <a:latin typeface="Times New Roman" panose="02020603050405020304" pitchFamily="18" charset="0"/>
                        <a:ea typeface="Yu Mincho" panose="02020400000000000000" pitchFamily="18" charset="-128"/>
                      </a:endParaRPr>
                    </a:p>
                  </a:txBody>
                  <a:tcPr marL="0" marR="0" marT="0" marB="0" anchor="ctr"/>
                </a:tc>
                <a:tc>
                  <a:txBody>
                    <a:bodyPr/>
                    <a:lstStyle/>
                    <a:p>
                      <a:pPr marL="0" marR="0" algn="just">
                        <a:spcBef>
                          <a:spcPts val="0"/>
                        </a:spcBef>
                        <a:spcAft>
                          <a:spcPts val="0"/>
                        </a:spcAft>
                      </a:pPr>
                      <a:r>
                        <a:rPr lang="en-US" sz="1800" dirty="0">
                          <a:effectLst/>
                        </a:rPr>
                        <a:t>PW18235467</a:t>
                      </a:r>
                      <a:endParaRPr lang="en-US" sz="32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271863953"/>
                  </a:ext>
                </a:extLst>
              </a:tr>
            </a:tbl>
          </a:graphicData>
        </a:graphic>
      </p:graphicFrame>
    </p:spTree>
    <p:extLst>
      <p:ext uri="{BB962C8B-B14F-4D97-AF65-F5344CB8AC3E}">
        <p14:creationId xmlns:p14="http://schemas.microsoft.com/office/powerpoint/2010/main" val="390304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73347E2A-BCA1-1B48-B54A-63DF4E805AE9}"/>
              </a:ext>
            </a:extLst>
          </p:cNvPr>
          <p:cNvGraphicFramePr/>
          <p:nvPr>
            <p:extLst>
              <p:ext uri="{D42A27DB-BD31-4B8C-83A1-F6EECF244321}">
                <p14:modId xmlns:p14="http://schemas.microsoft.com/office/powerpoint/2010/main" val="3912052455"/>
              </p:ext>
            </p:extLst>
          </p:nvPr>
        </p:nvGraphicFramePr>
        <p:xfrm>
          <a:off x="183670" y="130764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a:xfrm>
            <a:off x="342900" y="103909"/>
            <a:ext cx="10525991" cy="1114784"/>
          </a:xfrm>
        </p:spPr>
        <p:txBody>
          <a:bodyPr/>
          <a:lstStyle/>
          <a:p>
            <a:r>
              <a:rPr lang="en-US" dirty="0"/>
              <a:t>Summary of Real Estate Market Analysis and Finalists to Establish a B&amp;B </a:t>
            </a:r>
            <a:endParaRPr lang="en-IN" dirty="0"/>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212034" y="3882189"/>
            <a:ext cx="3242881" cy="2777029"/>
          </a:xfrm>
        </p:spPr>
        <p:txBody>
          <a:bodyPr/>
          <a:lstStyle/>
          <a:p>
            <a:pPr marL="0" indent="0">
              <a:buNone/>
            </a:pPr>
            <a:r>
              <a:rPr lang="en-US" sz="2800" b="1" dirty="0"/>
              <a:t>In the </a:t>
            </a:r>
            <a:br>
              <a:rPr lang="en-US" sz="2800" b="1" dirty="0"/>
            </a:br>
            <a:r>
              <a:rPr lang="en-US" sz="2800" b="1" dirty="0"/>
              <a:t>final analysis, </a:t>
            </a:r>
            <a:br>
              <a:rPr lang="en-US" sz="2800" b="1" dirty="0"/>
            </a:br>
            <a:r>
              <a:rPr lang="en-US" sz="2800" b="1" dirty="0"/>
              <a:t>the house on</a:t>
            </a:r>
            <a:br>
              <a:rPr lang="en-US" sz="2800" b="1" dirty="0"/>
            </a:br>
            <a:r>
              <a:rPr lang="en-US" sz="2800" b="1" dirty="0">
                <a:solidFill>
                  <a:srgbClr val="00B050"/>
                </a:solidFill>
              </a:rPr>
              <a:t>Cook Lane </a:t>
            </a:r>
            <a:r>
              <a:rPr lang="en-US" sz="2800" b="1" dirty="0"/>
              <a:t>offers </a:t>
            </a:r>
            <a:br>
              <a:rPr lang="en-US" sz="2800" b="1" dirty="0"/>
            </a:br>
            <a:r>
              <a:rPr lang="en-US" sz="2800" b="1" dirty="0"/>
              <a:t>the </a:t>
            </a:r>
            <a:r>
              <a:rPr lang="en-US" sz="2800" b="1" dirty="0">
                <a:solidFill>
                  <a:srgbClr val="00B050"/>
                </a:solidFill>
              </a:rPr>
              <a:t>best value </a:t>
            </a:r>
            <a:r>
              <a:rPr lang="en-US" sz="2800" b="1" dirty="0"/>
              <a:t>investment overall.</a:t>
            </a:r>
          </a:p>
          <a:p>
            <a:pPr marL="0" indent="0">
              <a:buNone/>
            </a:pPr>
            <a:br>
              <a:rPr lang="en-US" dirty="0"/>
            </a:br>
            <a:endParaRPr lang="en-IN" sz="1800" dirty="0"/>
          </a:p>
        </p:txBody>
      </p:sp>
      <p:sp>
        <p:nvSpPr>
          <p:cNvPr id="10" name="TextBox 9">
            <a:extLst>
              <a:ext uri="{FF2B5EF4-FFF2-40B4-BE49-F238E27FC236}">
                <a16:creationId xmlns:a16="http://schemas.microsoft.com/office/drawing/2014/main" id="{E3C0F7E3-4A5C-D549-8C03-36E1A66BB2F1}"/>
              </a:ext>
            </a:extLst>
          </p:cNvPr>
          <p:cNvSpPr txBox="1"/>
          <p:nvPr/>
        </p:nvSpPr>
        <p:spPr>
          <a:xfrm>
            <a:off x="7758104" y="1980850"/>
            <a:ext cx="4000760" cy="954107"/>
          </a:xfrm>
          <a:prstGeom prst="rect">
            <a:avLst/>
          </a:prstGeom>
          <a:noFill/>
        </p:spPr>
        <p:txBody>
          <a:bodyPr wrap="square" rtlCol="0">
            <a:spAutoFit/>
          </a:bodyPr>
          <a:lstStyle/>
          <a:p>
            <a:r>
              <a:rPr lang="en-US" sz="2800" dirty="0"/>
              <a:t>--Web scraping Wikipedia, Google Maps</a:t>
            </a:r>
          </a:p>
        </p:txBody>
      </p:sp>
      <p:sp>
        <p:nvSpPr>
          <p:cNvPr id="11" name="TextBox 10">
            <a:extLst>
              <a:ext uri="{FF2B5EF4-FFF2-40B4-BE49-F238E27FC236}">
                <a16:creationId xmlns:a16="http://schemas.microsoft.com/office/drawing/2014/main" id="{678ED3BE-D601-994B-83E6-BC6B7E92D12D}"/>
              </a:ext>
            </a:extLst>
          </p:cNvPr>
          <p:cNvSpPr txBox="1"/>
          <p:nvPr/>
        </p:nvSpPr>
        <p:spPr>
          <a:xfrm>
            <a:off x="6278392" y="3780007"/>
            <a:ext cx="3900170" cy="523220"/>
          </a:xfrm>
          <a:prstGeom prst="rect">
            <a:avLst/>
          </a:prstGeom>
          <a:noFill/>
        </p:spPr>
        <p:txBody>
          <a:bodyPr wrap="none" rtlCol="0">
            <a:spAutoFit/>
          </a:bodyPr>
          <a:lstStyle/>
          <a:p>
            <a:r>
              <a:rPr lang="en-US" sz="2800" dirty="0"/>
              <a:t>--Venue mapping of cities</a:t>
            </a:r>
          </a:p>
        </p:txBody>
      </p:sp>
      <p:sp>
        <p:nvSpPr>
          <p:cNvPr id="12" name="TextBox 11">
            <a:extLst>
              <a:ext uri="{FF2B5EF4-FFF2-40B4-BE49-F238E27FC236}">
                <a16:creationId xmlns:a16="http://schemas.microsoft.com/office/drawing/2014/main" id="{DF728569-D8C1-1148-A512-5BB04D75EC54}"/>
              </a:ext>
            </a:extLst>
          </p:cNvPr>
          <p:cNvSpPr txBox="1"/>
          <p:nvPr/>
        </p:nvSpPr>
        <p:spPr>
          <a:xfrm>
            <a:off x="5054658" y="5430601"/>
            <a:ext cx="5420837" cy="954107"/>
          </a:xfrm>
          <a:prstGeom prst="rect">
            <a:avLst/>
          </a:prstGeom>
          <a:noFill/>
        </p:spPr>
        <p:txBody>
          <a:bodyPr wrap="square" rtlCol="0">
            <a:spAutoFit/>
          </a:bodyPr>
          <a:lstStyle/>
          <a:p>
            <a:r>
              <a:rPr lang="en-US" sz="2800" dirty="0"/>
              <a:t>--Statistical models, </a:t>
            </a:r>
            <a:br>
              <a:rPr lang="en-US" sz="2800" dirty="0"/>
            </a:br>
            <a:r>
              <a:rPr lang="en-US" sz="2800" dirty="0"/>
              <a:t>Comparison of MLS listings</a:t>
            </a:r>
          </a:p>
        </p:txBody>
      </p:sp>
      <p:sp>
        <p:nvSpPr>
          <p:cNvPr id="13" name="TextBox 12">
            <a:extLst>
              <a:ext uri="{FF2B5EF4-FFF2-40B4-BE49-F238E27FC236}">
                <a16:creationId xmlns:a16="http://schemas.microsoft.com/office/drawing/2014/main" id="{A18005C6-CFD4-BC49-BBAD-5EE2EC7254A1}"/>
              </a:ext>
            </a:extLst>
          </p:cNvPr>
          <p:cNvSpPr txBox="1"/>
          <p:nvPr/>
        </p:nvSpPr>
        <p:spPr>
          <a:xfrm>
            <a:off x="8307719" y="1285459"/>
            <a:ext cx="2482154" cy="584775"/>
          </a:xfrm>
          <a:prstGeom prst="rect">
            <a:avLst/>
          </a:prstGeom>
          <a:noFill/>
        </p:spPr>
        <p:txBody>
          <a:bodyPr wrap="none" rtlCol="0">
            <a:spAutoFit/>
          </a:bodyPr>
          <a:lstStyle/>
          <a:p>
            <a:r>
              <a:rPr lang="en-US" sz="3200" b="1" dirty="0"/>
              <a:t>Methodology</a:t>
            </a:r>
            <a:endParaRPr lang="en-US" sz="2800" b="1" dirty="0"/>
          </a:p>
        </p:txBody>
      </p:sp>
    </p:spTree>
    <p:extLst>
      <p:ext uri="{BB962C8B-B14F-4D97-AF65-F5344CB8AC3E}">
        <p14:creationId xmlns:p14="http://schemas.microsoft.com/office/powerpoint/2010/main" val="2154777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a:xfrm>
            <a:off x="363416" y="613064"/>
            <a:ext cx="5445369" cy="1547883"/>
          </a:xfrm>
        </p:spPr>
        <p:txBody>
          <a:bodyPr/>
          <a:lstStyle/>
          <a:p>
            <a:r>
              <a:rPr lang="en-US" dirty="0"/>
              <a:t>Discussion on Further research</a:t>
            </a:r>
            <a:endParaRPr lang="en-IN" dirty="0"/>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63415" y="2317173"/>
            <a:ext cx="5219238" cy="4094017"/>
          </a:xfrm>
        </p:spPr>
        <p:txBody>
          <a:bodyPr/>
          <a:lstStyle/>
          <a:p>
            <a:r>
              <a:rPr lang="en-US" sz="2400" dirty="0"/>
              <a:t>Analyze risks with city planning, zoning laws &amp; property taxes. Apply predictive analytics to them. </a:t>
            </a:r>
          </a:p>
          <a:p>
            <a:r>
              <a:rPr lang="en-US" sz="2400" dirty="0"/>
              <a:t>California always requires earthquake assessments. Use Folium &amp; geospatial earthquake data to review risk levels by location. </a:t>
            </a:r>
          </a:p>
          <a:p>
            <a:r>
              <a:rPr lang="en-US" sz="2400" dirty="0"/>
              <a:t>Working with real estate agent to access MLS real estate data &amp; perform MLS data clustering analysis.</a:t>
            </a:r>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IN" smtClean="0"/>
              <a:pPr/>
              <a:t>17</a:t>
            </a:fld>
            <a:endParaRPr lang="en-IN" dirty="0"/>
          </a:p>
        </p:txBody>
      </p:sp>
      <p:pic>
        <p:nvPicPr>
          <p:cNvPr id="11" name="Picture 10">
            <a:extLst>
              <a:ext uri="{FF2B5EF4-FFF2-40B4-BE49-F238E27FC236}">
                <a16:creationId xmlns:a16="http://schemas.microsoft.com/office/drawing/2014/main" id="{BAFA99AB-9C28-9443-81C4-1C29EC30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417" y="301335"/>
            <a:ext cx="4640580" cy="3909060"/>
          </a:xfrm>
          <a:prstGeom prst="rect">
            <a:avLst/>
          </a:prstGeom>
        </p:spPr>
      </p:pic>
      <p:pic>
        <p:nvPicPr>
          <p:cNvPr id="12" name="Picture 11">
            <a:extLst>
              <a:ext uri="{FF2B5EF4-FFF2-40B4-BE49-F238E27FC236}">
                <a16:creationId xmlns:a16="http://schemas.microsoft.com/office/drawing/2014/main" id="{0C0558A2-009F-204F-8724-5AC62B833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522" y="2528454"/>
            <a:ext cx="4732020" cy="3909060"/>
          </a:xfrm>
          <a:prstGeom prst="rect">
            <a:avLst/>
          </a:prstGeom>
        </p:spPr>
      </p:pic>
    </p:spTree>
    <p:extLst>
      <p:ext uri="{BB962C8B-B14F-4D97-AF65-F5344CB8AC3E}">
        <p14:creationId xmlns:p14="http://schemas.microsoft.com/office/powerpoint/2010/main" val="1378257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D519AC-7392-4C53-9E3F-08F1208BC2CB}"/>
              </a:ext>
            </a:extLst>
          </p:cNvPr>
          <p:cNvSpPr>
            <a:spLocks noGrp="1"/>
          </p:cNvSpPr>
          <p:nvPr>
            <p:ph type="title"/>
          </p:nvPr>
        </p:nvSpPr>
        <p:spPr/>
        <p:txBody>
          <a:bodyPr/>
          <a:lstStyle/>
          <a:p>
            <a:r>
              <a:rPr lang="en-US" dirty="0"/>
              <a:t>Thank You</a:t>
            </a:r>
          </a:p>
        </p:txBody>
      </p:sp>
      <p:sp>
        <p:nvSpPr>
          <p:cNvPr id="8" name="Subtitle 7">
            <a:extLst>
              <a:ext uri="{FF2B5EF4-FFF2-40B4-BE49-F238E27FC236}">
                <a16:creationId xmlns:a16="http://schemas.microsoft.com/office/drawing/2014/main" id="{9A294210-0A3A-40B7-8019-FDFD9DA7592B}"/>
              </a:ext>
            </a:extLst>
          </p:cNvPr>
          <p:cNvSpPr>
            <a:spLocks noGrp="1"/>
          </p:cNvSpPr>
          <p:nvPr>
            <p:ph type="subTitle" idx="1"/>
          </p:nvPr>
        </p:nvSpPr>
        <p:spPr/>
        <p:txBody>
          <a:bodyPr>
            <a:normAutofit fontScale="85000" lnSpcReduction="10000"/>
          </a:bodyPr>
          <a:lstStyle/>
          <a:p>
            <a:r>
              <a:rPr lang="en-US" sz="2400" dirty="0"/>
              <a:t>bringideas2market@gmail.com</a:t>
            </a:r>
            <a:endParaRPr lang="en-IN" sz="2400" dirty="0"/>
          </a:p>
        </p:txBody>
      </p:sp>
      <p:sp>
        <p:nvSpPr>
          <p:cNvPr id="9" name="Content Placeholder 8">
            <a:extLst>
              <a:ext uri="{FF2B5EF4-FFF2-40B4-BE49-F238E27FC236}">
                <a16:creationId xmlns:a16="http://schemas.microsoft.com/office/drawing/2014/main" id="{6ABAD79F-DC94-4F5D-8A43-C69B1B426660}"/>
              </a:ext>
            </a:extLst>
          </p:cNvPr>
          <p:cNvSpPr>
            <a:spLocks noGrp="1"/>
          </p:cNvSpPr>
          <p:nvPr>
            <p:ph sz="quarter" idx="15"/>
          </p:nvPr>
        </p:nvSpPr>
        <p:spPr>
          <a:xfrm>
            <a:off x="5408613" y="4836221"/>
            <a:ext cx="6634451" cy="1190505"/>
          </a:xfrm>
        </p:spPr>
        <p:txBody>
          <a:bodyPr>
            <a:normAutofit fontScale="55000" lnSpcReduction="20000"/>
          </a:bodyPr>
          <a:lstStyle/>
          <a:p>
            <a:r>
              <a:rPr lang="en-US" sz="5100" b="1" dirty="0">
                <a:hlinkClick r:id="rId2"/>
              </a:rPr>
              <a:t>Github</a:t>
            </a:r>
            <a:r>
              <a:rPr lang="en-US" sz="1500" b="1" dirty="0">
                <a:hlinkClick r:id="rId2"/>
              </a:rPr>
              <a:t> </a:t>
            </a:r>
            <a:r>
              <a:rPr lang="en-US" dirty="0">
                <a:hlinkClick r:id="rId2"/>
              </a:rPr>
              <a:t> </a:t>
            </a:r>
          </a:p>
          <a:p>
            <a:r>
              <a:rPr lang="en-US" sz="4900" dirty="0">
                <a:hlinkClick r:id="rId2"/>
              </a:rPr>
              <a:t>https://github.com/ybourgeo64/YB-Portfolio</a:t>
            </a:r>
            <a:endParaRPr lang="en-IN" sz="4900" dirty="0"/>
          </a:p>
        </p:txBody>
      </p:sp>
      <p:sp>
        <p:nvSpPr>
          <p:cNvPr id="10" name="Picture Placeholder 9">
            <a:extLst>
              <a:ext uri="{FF2B5EF4-FFF2-40B4-BE49-F238E27FC236}">
                <a16:creationId xmlns:a16="http://schemas.microsoft.com/office/drawing/2014/main" id="{FC5AFACB-2C1B-D84E-B065-EE073AE4674F}"/>
              </a:ext>
            </a:extLst>
          </p:cNvPr>
          <p:cNvSpPr>
            <a:spLocks noGrp="1"/>
          </p:cNvSpPr>
          <p:nvPr>
            <p:ph type="pic" sz="quarter" idx="13"/>
          </p:nvPr>
        </p:nvSpPr>
        <p:spPr/>
      </p:sp>
      <p:pic>
        <p:nvPicPr>
          <p:cNvPr id="11" name="Picture 10">
            <a:extLst>
              <a:ext uri="{FF2B5EF4-FFF2-40B4-BE49-F238E27FC236}">
                <a16:creationId xmlns:a16="http://schemas.microsoft.com/office/drawing/2014/main" id="{78165EA7-8EA5-4643-8D4B-12ED6122C8B8}"/>
              </a:ext>
            </a:extLst>
          </p:cNvPr>
          <p:cNvPicPr>
            <a:picLocks noChangeAspect="1"/>
          </p:cNvPicPr>
          <p:nvPr/>
        </p:nvPicPr>
        <p:blipFill>
          <a:blip r:embed="rId3"/>
          <a:stretch>
            <a:fillRect/>
          </a:stretch>
        </p:blipFill>
        <p:spPr>
          <a:xfrm>
            <a:off x="1" y="0"/>
            <a:ext cx="4419600" cy="4414354"/>
          </a:xfrm>
          <a:prstGeom prst="rect">
            <a:avLst/>
          </a:prstGeom>
        </p:spPr>
      </p:pic>
      <p:pic>
        <p:nvPicPr>
          <p:cNvPr id="12" name="Picture 11">
            <a:extLst>
              <a:ext uri="{FF2B5EF4-FFF2-40B4-BE49-F238E27FC236}">
                <a16:creationId xmlns:a16="http://schemas.microsoft.com/office/drawing/2014/main" id="{A4A33952-888D-9A46-8C76-ED000AF1FE71}"/>
              </a:ext>
            </a:extLst>
          </p:cNvPr>
          <p:cNvPicPr>
            <a:picLocks noChangeAspect="1"/>
          </p:cNvPicPr>
          <p:nvPr/>
        </p:nvPicPr>
        <p:blipFill rotWithShape="1">
          <a:blip r:embed="rId4"/>
          <a:srcRect t="24287"/>
          <a:stretch/>
        </p:blipFill>
        <p:spPr>
          <a:xfrm>
            <a:off x="0" y="3511826"/>
            <a:ext cx="4419600" cy="3346173"/>
          </a:xfrm>
          <a:prstGeom prst="rect">
            <a:avLst/>
          </a:prstGeom>
        </p:spPr>
      </p:pic>
    </p:spTree>
    <p:extLst>
      <p:ext uri="{BB962C8B-B14F-4D97-AF65-F5344CB8AC3E}">
        <p14:creationId xmlns:p14="http://schemas.microsoft.com/office/powerpoint/2010/main" val="104404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erial view beack town">
            <a:extLst>
              <a:ext uri="{FF2B5EF4-FFF2-40B4-BE49-F238E27FC236}">
                <a16:creationId xmlns:a16="http://schemas.microsoft.com/office/drawing/2014/main" id="{D4E7378D-0752-482D-BA2B-045B98982FE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3476368"/>
          </a:xfrm>
        </p:spPr>
      </p:pic>
      <p:sp>
        <p:nvSpPr>
          <p:cNvPr id="9" name="Title 8">
            <a:extLst>
              <a:ext uri="{FF2B5EF4-FFF2-40B4-BE49-F238E27FC236}">
                <a16:creationId xmlns:a16="http://schemas.microsoft.com/office/drawing/2014/main" id="{E68E31FD-BE74-4CB3-A5A5-652148351F11}"/>
              </a:ext>
            </a:extLst>
          </p:cNvPr>
          <p:cNvSpPr>
            <a:spLocks noGrp="1"/>
          </p:cNvSpPr>
          <p:nvPr>
            <p:ph type="title"/>
          </p:nvPr>
        </p:nvSpPr>
        <p:spPr>
          <a:xfrm>
            <a:off x="831850" y="3564003"/>
            <a:ext cx="10515600" cy="823232"/>
          </a:xfrm>
        </p:spPr>
        <p:txBody>
          <a:bodyPr/>
          <a:lstStyle/>
          <a:p>
            <a:r>
              <a:rPr lang="en-US" dirty="0"/>
              <a:t>Background </a:t>
            </a:r>
            <a:endParaRPr lang="en-IN" dirty="0"/>
          </a:p>
        </p:txBody>
      </p:sp>
      <p:sp>
        <p:nvSpPr>
          <p:cNvPr id="10" name="Text Placeholder 9">
            <a:extLst>
              <a:ext uri="{FF2B5EF4-FFF2-40B4-BE49-F238E27FC236}">
                <a16:creationId xmlns:a16="http://schemas.microsoft.com/office/drawing/2014/main" id="{939EAE20-443B-4528-BBD6-32BD19163C1F}"/>
              </a:ext>
            </a:extLst>
          </p:cNvPr>
          <p:cNvSpPr>
            <a:spLocks noGrp="1"/>
          </p:cNvSpPr>
          <p:nvPr>
            <p:ph type="body" idx="1"/>
          </p:nvPr>
        </p:nvSpPr>
        <p:spPr>
          <a:xfrm>
            <a:off x="288759" y="4839691"/>
            <a:ext cx="11518230" cy="1545067"/>
          </a:xfrm>
        </p:spPr>
        <p:txBody>
          <a:bodyPr/>
          <a:lstStyle/>
          <a:p>
            <a:r>
              <a:rPr lang="en-US" sz="2000" b="1" dirty="0"/>
              <a:t>Over the last few years there has been an explosion of AIR-BnB properties popping up across the state of California with no signs of abating. However, there remains a niche market that AirBnB does not compete with directly, namely Bed &amp; Breakfasts. Some travelers prefer the rustic charm of a smaller place to stay and have the opportunity to chat with the owner and locals. They are looking to absorb the local culture and enjoy the outdoors free from unfettered commercialism like Disneyland or SeaWorld.</a:t>
            </a:r>
            <a:r>
              <a:rPr lang="en-US" sz="2000" b="1" dirty="0">
                <a:hlinkClick r:id="rId4"/>
              </a:rPr>
              <a:t>¶</a:t>
            </a:r>
            <a:endParaRPr lang="en-US" sz="2000" b="1" dirty="0"/>
          </a:p>
        </p:txBody>
      </p:sp>
      <p:sp>
        <p:nvSpPr>
          <p:cNvPr id="4" name="Slide Number Placeholder 3">
            <a:extLst>
              <a:ext uri="{FF2B5EF4-FFF2-40B4-BE49-F238E27FC236}">
                <a16:creationId xmlns:a16="http://schemas.microsoft.com/office/drawing/2014/main" id="{828341D9-3B78-467A-9828-B85D230F5398}"/>
              </a:ext>
            </a:extLst>
          </p:cNvPr>
          <p:cNvSpPr>
            <a:spLocks noGrp="1"/>
          </p:cNvSpPr>
          <p:nvPr>
            <p:ph type="sldNum" sz="quarter" idx="12"/>
          </p:nvPr>
        </p:nvSpPr>
        <p:spPr/>
        <p:txBody>
          <a:bodyPr/>
          <a:lstStyle/>
          <a:p>
            <a:fld id="{48BB047D-A6CD-43AB-96F0-683C726B586B}" type="slidenum">
              <a:rPr lang="en-IN" smtClean="0"/>
              <a:pPr/>
              <a:t>2</a:t>
            </a:fld>
            <a:endParaRPr lang="en-IN" dirty="0"/>
          </a:p>
        </p:txBody>
      </p:sp>
    </p:spTree>
    <p:extLst>
      <p:ext uri="{BB962C8B-B14F-4D97-AF65-F5344CB8AC3E}">
        <p14:creationId xmlns:p14="http://schemas.microsoft.com/office/powerpoint/2010/main" val="90454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607DA8-6843-427B-8234-C58238E1E53D}"/>
              </a:ext>
            </a:extLst>
          </p:cNvPr>
          <p:cNvSpPr>
            <a:spLocks noGrp="1"/>
          </p:cNvSpPr>
          <p:nvPr>
            <p:ph type="title"/>
          </p:nvPr>
        </p:nvSpPr>
        <p:spPr>
          <a:xfrm>
            <a:off x="400693" y="173507"/>
            <a:ext cx="4468698" cy="1444275"/>
          </a:xfrm>
        </p:spPr>
        <p:txBody>
          <a:bodyPr/>
          <a:lstStyle/>
          <a:p>
            <a:r>
              <a:rPr lang="en-US" dirty="0"/>
              <a:t>Helping a friend</a:t>
            </a:r>
            <a:endParaRPr lang="en-IN" dirty="0"/>
          </a:p>
        </p:txBody>
      </p:sp>
      <p:sp>
        <p:nvSpPr>
          <p:cNvPr id="8" name="Text Placeholder 7">
            <a:extLst>
              <a:ext uri="{FF2B5EF4-FFF2-40B4-BE49-F238E27FC236}">
                <a16:creationId xmlns:a16="http://schemas.microsoft.com/office/drawing/2014/main" id="{59A41760-72CD-4C84-9570-EE30C5126442}"/>
              </a:ext>
            </a:extLst>
          </p:cNvPr>
          <p:cNvSpPr>
            <a:spLocks noGrp="1"/>
          </p:cNvSpPr>
          <p:nvPr>
            <p:ph type="body" idx="1"/>
          </p:nvPr>
        </p:nvSpPr>
        <p:spPr>
          <a:xfrm>
            <a:off x="368710" y="1764632"/>
            <a:ext cx="4459963" cy="4463173"/>
          </a:xfrm>
        </p:spPr>
        <p:txBody>
          <a:bodyPr/>
          <a:lstStyle/>
          <a:p>
            <a:r>
              <a:rPr lang="en-US" sz="2000" dirty="0"/>
              <a:t>My friend is an architect and has travelled the world throughout his career and is soon to retire in southern California. He is looking to focus on this niche market and open a luxury Bed &amp; Breakfast and run it as a family business. This will allow him to meet lots of interesting people without having to travel himself. His vision is to open a retreat that focuses on nature and tranquility. The B&amp;B will offer yoga classes, massage therapies, and organic cuisine. He plans on calling it </a:t>
            </a:r>
            <a:r>
              <a:rPr lang="en-US" sz="2000" i="1" dirty="0"/>
              <a:t>Auberge Beau Sejour</a:t>
            </a:r>
            <a:r>
              <a:rPr lang="en-US" sz="2000" dirty="0"/>
              <a:t> </a:t>
            </a:r>
            <a:endParaRPr lang="en-IN" sz="2000" dirty="0"/>
          </a:p>
        </p:txBody>
      </p:sp>
      <p:pic>
        <p:nvPicPr>
          <p:cNvPr id="20" name="Picture Placeholder 19" descr="aerial view secluded beach">
            <a:extLst>
              <a:ext uri="{FF2B5EF4-FFF2-40B4-BE49-F238E27FC236}">
                <a16:creationId xmlns:a16="http://schemas.microsoft.com/office/drawing/2014/main" id="{BDA6BE98-197A-42D4-8B34-1D190FC6DD07}"/>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5293896" y="0"/>
            <a:ext cx="6898104" cy="6858000"/>
          </a:xfrm>
        </p:spPr>
      </p:pic>
      <p:sp>
        <p:nvSpPr>
          <p:cNvPr id="5" name="Slide Number Placeholder 4">
            <a:extLst>
              <a:ext uri="{FF2B5EF4-FFF2-40B4-BE49-F238E27FC236}">
                <a16:creationId xmlns:a16="http://schemas.microsoft.com/office/drawing/2014/main" id="{C2BA88AF-DB8A-4271-84BF-A8EFA98F9D37}"/>
              </a:ext>
            </a:extLst>
          </p:cNvPr>
          <p:cNvSpPr>
            <a:spLocks noGrp="1"/>
          </p:cNvSpPr>
          <p:nvPr>
            <p:ph type="sldNum" sz="quarter" idx="12"/>
          </p:nvPr>
        </p:nvSpPr>
        <p:spPr/>
        <p:txBody>
          <a:bodyPr/>
          <a:lstStyle/>
          <a:p>
            <a:fld id="{48BB047D-A6CD-43AB-96F0-683C726B586B}" type="slidenum">
              <a:rPr lang="en-IN" smtClean="0"/>
              <a:pPr/>
              <a:t>3</a:t>
            </a:fld>
            <a:endParaRPr lang="en-IN" dirty="0"/>
          </a:p>
        </p:txBody>
      </p:sp>
    </p:spTree>
    <p:extLst>
      <p:ext uri="{BB962C8B-B14F-4D97-AF65-F5344CB8AC3E}">
        <p14:creationId xmlns:p14="http://schemas.microsoft.com/office/powerpoint/2010/main" val="140415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a:xfrm>
            <a:off x="5694246" y="0"/>
            <a:ext cx="5445369" cy="1114784"/>
          </a:xfrm>
        </p:spPr>
        <p:txBody>
          <a:bodyPr anchor="ctr"/>
          <a:lstStyle/>
          <a:p>
            <a:r>
              <a:rPr lang="en-US" dirty="0"/>
              <a:t>Selection criteria</a:t>
            </a:r>
            <a:endParaRPr lang="en-IN" dirty="0"/>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5261810" y="1347537"/>
            <a:ext cx="6737684" cy="5101389"/>
          </a:xfrm>
        </p:spPr>
        <p:txBody>
          <a:bodyPr/>
          <a:lstStyle/>
          <a:p>
            <a:r>
              <a:rPr lang="en-US" sz="2800" b="1" dirty="0"/>
              <a:t>Preferred venues = beaches, parks,</a:t>
            </a:r>
            <a:br>
              <a:rPr lang="en-US" sz="2800" b="1" dirty="0"/>
            </a:br>
            <a:r>
              <a:rPr lang="en-US" sz="2800" b="1" dirty="0"/>
              <a:t>wine tasting rooms &amp; wineries.</a:t>
            </a:r>
          </a:p>
          <a:p>
            <a:r>
              <a:rPr lang="en-US" sz="2800" b="1" dirty="0"/>
              <a:t>County w/ crime rate &lt; state average</a:t>
            </a:r>
          </a:p>
          <a:p>
            <a:r>
              <a:rPr lang="en-US" sz="2800" b="1" dirty="0"/>
              <a:t>City w/ per capita income &gt; $30,000.</a:t>
            </a:r>
          </a:p>
          <a:p>
            <a:r>
              <a:rPr lang="en-US" sz="2800" b="1" dirty="0"/>
              <a:t>Total cost &lt; $4 million.</a:t>
            </a:r>
          </a:p>
          <a:p>
            <a:r>
              <a:rPr lang="en-US" sz="2800" b="1" dirty="0"/>
              <a:t>Location &lt; 2-hour drive to LAX airport.</a:t>
            </a:r>
          </a:p>
          <a:p>
            <a:r>
              <a:rPr lang="en-US" sz="2800" b="1" dirty="0"/>
              <a:t>Close to highway 101, w/ access to beach a higher priority.</a:t>
            </a:r>
          </a:p>
          <a:p>
            <a:r>
              <a:rPr lang="en-US" sz="2800" b="1" dirty="0"/>
              <a:t>Minimum accommodation 6 guests or 4 guest bedrooms. (</a:t>
            </a:r>
            <a:r>
              <a:rPr lang="en-US" sz="2000" b="1" i="1" dirty="0"/>
              <a:t>5</a:t>
            </a:r>
            <a:r>
              <a:rPr lang="en-US" sz="2000" b="1" i="1" baseline="30000" dirty="0"/>
              <a:t>th</a:t>
            </a:r>
            <a:r>
              <a:rPr lang="en-US" sz="2000" b="1" i="1" dirty="0"/>
              <a:t> bedroom for owner</a:t>
            </a:r>
            <a:r>
              <a:rPr lang="en-US" sz="2800" b="1" dirty="0"/>
              <a:t>)</a:t>
            </a:r>
            <a:r>
              <a:rPr lang="en-US" sz="2800" b="1" dirty="0">
                <a:hlinkClick r:id="rId3"/>
              </a:rPr>
              <a:t>¶</a:t>
            </a:r>
            <a:endParaRPr lang="en-US" sz="2800" b="1" dirty="0"/>
          </a:p>
        </p:txBody>
      </p:sp>
      <p:pic>
        <p:nvPicPr>
          <p:cNvPr id="11" name="Picture 10">
            <a:extLst>
              <a:ext uri="{FF2B5EF4-FFF2-40B4-BE49-F238E27FC236}">
                <a16:creationId xmlns:a16="http://schemas.microsoft.com/office/drawing/2014/main" id="{58D15724-B4C9-704B-A19E-83B2831E552A}"/>
              </a:ext>
            </a:extLst>
          </p:cNvPr>
          <p:cNvPicPr>
            <a:picLocks noChangeAspect="1"/>
          </p:cNvPicPr>
          <p:nvPr/>
        </p:nvPicPr>
        <p:blipFill>
          <a:blip r:embed="rId4"/>
          <a:stretch>
            <a:fillRect/>
          </a:stretch>
        </p:blipFill>
        <p:spPr>
          <a:xfrm>
            <a:off x="320842" y="276727"/>
            <a:ext cx="4876800" cy="6096000"/>
          </a:xfrm>
          <a:prstGeom prst="rect">
            <a:avLst/>
          </a:prstGeom>
        </p:spPr>
      </p:pic>
    </p:spTree>
    <p:extLst>
      <p:ext uri="{BB962C8B-B14F-4D97-AF65-F5344CB8AC3E}">
        <p14:creationId xmlns:p14="http://schemas.microsoft.com/office/powerpoint/2010/main" val="2166963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a:xfrm>
            <a:off x="363417" y="1046163"/>
            <a:ext cx="4144416" cy="1114784"/>
          </a:xfrm>
        </p:spPr>
        <p:txBody>
          <a:bodyPr/>
          <a:lstStyle/>
          <a:p>
            <a:r>
              <a:rPr lang="en-US" dirty="0"/>
              <a:t>Defining the </a:t>
            </a:r>
            <a:br>
              <a:rPr lang="en-US" dirty="0"/>
            </a:br>
            <a:r>
              <a:rPr lang="en-US" dirty="0"/>
              <a:t>Business Problem </a:t>
            </a:r>
            <a:endParaRPr lang="en-IN" dirty="0"/>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63417" y="2506663"/>
            <a:ext cx="3037510" cy="3316622"/>
          </a:xfrm>
        </p:spPr>
        <p:txBody>
          <a:bodyPr/>
          <a:lstStyle/>
          <a:p>
            <a:pPr marL="0" indent="0">
              <a:buNone/>
            </a:pPr>
            <a:r>
              <a:rPr lang="en-US" sz="3200" dirty="0"/>
              <a:t>The business problem is centered around finding a piece of real estate that fits all of these criteria. </a:t>
            </a:r>
            <a:endParaRPr lang="en-IN" sz="3200" dirty="0"/>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IN" smtClean="0"/>
              <a:pPr/>
              <a:t>5</a:t>
            </a:fld>
            <a:endParaRPr lang="en-IN" dirty="0"/>
          </a:p>
        </p:txBody>
      </p:sp>
      <p:pic>
        <p:nvPicPr>
          <p:cNvPr id="11" name="Picture 10">
            <a:extLst>
              <a:ext uri="{FF2B5EF4-FFF2-40B4-BE49-F238E27FC236}">
                <a16:creationId xmlns:a16="http://schemas.microsoft.com/office/drawing/2014/main" id="{BF7803EB-86E1-2F4C-A38C-0BDD8734D46D}"/>
              </a:ext>
            </a:extLst>
          </p:cNvPr>
          <p:cNvPicPr>
            <a:picLocks noChangeAspect="1"/>
          </p:cNvPicPr>
          <p:nvPr/>
        </p:nvPicPr>
        <p:blipFill>
          <a:blip r:embed="rId3"/>
          <a:stretch>
            <a:fillRect/>
          </a:stretch>
        </p:blipFill>
        <p:spPr>
          <a:xfrm>
            <a:off x="4555955" y="517357"/>
            <a:ext cx="7467602" cy="3733801"/>
          </a:xfrm>
          <a:prstGeom prst="rect">
            <a:avLst/>
          </a:prstGeom>
        </p:spPr>
      </p:pic>
      <p:pic>
        <p:nvPicPr>
          <p:cNvPr id="17" name="Picture 16">
            <a:extLst>
              <a:ext uri="{FF2B5EF4-FFF2-40B4-BE49-F238E27FC236}">
                <a16:creationId xmlns:a16="http://schemas.microsoft.com/office/drawing/2014/main" id="{5BA2844D-9872-9042-BCFB-1D18C29226F3}"/>
              </a:ext>
            </a:extLst>
          </p:cNvPr>
          <p:cNvPicPr>
            <a:picLocks noChangeAspect="1"/>
          </p:cNvPicPr>
          <p:nvPr/>
        </p:nvPicPr>
        <p:blipFill>
          <a:blip r:embed="rId4"/>
          <a:stretch>
            <a:fillRect/>
          </a:stretch>
        </p:blipFill>
        <p:spPr>
          <a:xfrm>
            <a:off x="5968999" y="3216217"/>
            <a:ext cx="4843380" cy="3225691"/>
          </a:xfrm>
          <a:prstGeom prst="rect">
            <a:avLst/>
          </a:prstGeom>
        </p:spPr>
      </p:pic>
    </p:spTree>
    <p:extLst>
      <p:ext uri="{BB962C8B-B14F-4D97-AF65-F5344CB8AC3E}">
        <p14:creationId xmlns:p14="http://schemas.microsoft.com/office/powerpoint/2010/main" val="8082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a:xfrm>
            <a:off x="154868" y="1609765"/>
            <a:ext cx="3206261" cy="1037492"/>
          </a:xfrm>
        </p:spPr>
        <p:txBody>
          <a:bodyPr/>
          <a:lstStyle/>
          <a:p>
            <a:r>
              <a:rPr lang="en-US" dirty="0"/>
              <a:t>Project components</a:t>
            </a:r>
            <a:endParaRPr lang="en-IN" dirty="0"/>
          </a:p>
        </p:txBody>
      </p:sp>
      <p:sp>
        <p:nvSpPr>
          <p:cNvPr id="3" name="Text Placeholder 2">
            <a:extLst>
              <a:ext uri="{FF2B5EF4-FFF2-40B4-BE49-F238E27FC236}">
                <a16:creationId xmlns:a16="http://schemas.microsoft.com/office/drawing/2014/main" id="{8A1B14A5-E7B8-4F35-8378-DB748F6A6CEF}"/>
              </a:ext>
            </a:extLst>
          </p:cNvPr>
          <p:cNvSpPr>
            <a:spLocks noGrp="1"/>
          </p:cNvSpPr>
          <p:nvPr>
            <p:ph type="body" idx="1"/>
          </p:nvPr>
        </p:nvSpPr>
        <p:spPr>
          <a:xfrm>
            <a:off x="3888481" y="661650"/>
            <a:ext cx="3008434" cy="601087"/>
          </a:xfrm>
        </p:spPr>
        <p:txBody>
          <a:bodyPr/>
          <a:lstStyle/>
          <a:p>
            <a:r>
              <a:rPr lang="en-US" sz="3200" dirty="0"/>
              <a:t>Data  Sources</a:t>
            </a:r>
          </a:p>
        </p:txBody>
      </p:sp>
      <p:sp>
        <p:nvSpPr>
          <p:cNvPr id="4" name="Content Placeholder 3">
            <a:extLst>
              <a:ext uri="{FF2B5EF4-FFF2-40B4-BE49-F238E27FC236}">
                <a16:creationId xmlns:a16="http://schemas.microsoft.com/office/drawing/2014/main" id="{54E05A85-0100-4B67-A2A5-22134AD6255A}"/>
              </a:ext>
            </a:extLst>
          </p:cNvPr>
          <p:cNvSpPr>
            <a:spLocks noGrp="1"/>
          </p:cNvSpPr>
          <p:nvPr>
            <p:ph sz="half" idx="2"/>
          </p:nvPr>
        </p:nvSpPr>
        <p:spPr>
          <a:xfrm>
            <a:off x="3641559" y="1475874"/>
            <a:ext cx="3657600" cy="4924926"/>
          </a:xfrm>
        </p:spPr>
        <p:txBody>
          <a:bodyPr/>
          <a:lstStyle/>
          <a:p>
            <a:r>
              <a:rPr lang="en-US" sz="2800" dirty="0"/>
              <a:t>The key data sources are:</a:t>
            </a:r>
          </a:p>
          <a:p>
            <a:pPr lvl="0"/>
            <a:r>
              <a:rPr lang="en-US" sz="2800" dirty="0"/>
              <a:t>Redfin, Trulia &amp; Zillow: MLS, market analysis &amp; forecasting. </a:t>
            </a:r>
          </a:p>
          <a:p>
            <a:pPr lvl="0"/>
            <a:r>
              <a:rPr lang="en-US" sz="2800" dirty="0"/>
              <a:t>Wikipedia: demographics</a:t>
            </a:r>
          </a:p>
          <a:p>
            <a:pPr lvl="0"/>
            <a:r>
              <a:rPr lang="en-US" sz="2800" dirty="0"/>
              <a:t> Foursquare: venues by city &amp; competitive intelligence</a:t>
            </a:r>
          </a:p>
          <a:p>
            <a:pPr lvl="0"/>
            <a:r>
              <a:rPr lang="en-US" sz="2800" dirty="0"/>
              <a:t>Google maps: driving distances</a:t>
            </a:r>
          </a:p>
        </p:txBody>
      </p:sp>
      <p:sp>
        <p:nvSpPr>
          <p:cNvPr id="7" name="Text Placeholder 6">
            <a:extLst>
              <a:ext uri="{FF2B5EF4-FFF2-40B4-BE49-F238E27FC236}">
                <a16:creationId xmlns:a16="http://schemas.microsoft.com/office/drawing/2014/main" id="{B0BBB0D3-F4B5-4146-8064-6CACD6B0C1A1}"/>
              </a:ext>
            </a:extLst>
          </p:cNvPr>
          <p:cNvSpPr>
            <a:spLocks noGrp="1"/>
          </p:cNvSpPr>
          <p:nvPr>
            <p:ph type="body" idx="15"/>
          </p:nvPr>
        </p:nvSpPr>
        <p:spPr>
          <a:xfrm>
            <a:off x="8079130" y="661650"/>
            <a:ext cx="3008434" cy="601087"/>
          </a:xfrm>
        </p:spPr>
        <p:txBody>
          <a:bodyPr/>
          <a:lstStyle/>
          <a:p>
            <a:r>
              <a:rPr lang="en-US" sz="3200" dirty="0"/>
              <a:t>Methodology</a:t>
            </a:r>
            <a:r>
              <a:rPr lang="en-US" sz="2000" dirty="0"/>
              <a:t> </a:t>
            </a:r>
            <a:endParaRPr lang="en-IN" sz="2000" dirty="0">
              <a:solidFill>
                <a:schemeClr val="accent1"/>
              </a:solidFill>
            </a:endParaRPr>
          </a:p>
        </p:txBody>
      </p:sp>
      <p:sp>
        <p:nvSpPr>
          <p:cNvPr id="8" name="Content Placeholder 7">
            <a:extLst>
              <a:ext uri="{FF2B5EF4-FFF2-40B4-BE49-F238E27FC236}">
                <a16:creationId xmlns:a16="http://schemas.microsoft.com/office/drawing/2014/main" id="{6FD8FA4C-5CEC-4227-AE41-276B750EFDF0}"/>
              </a:ext>
            </a:extLst>
          </p:cNvPr>
          <p:cNvSpPr>
            <a:spLocks noGrp="1"/>
          </p:cNvSpPr>
          <p:nvPr>
            <p:ph sz="half" idx="16"/>
          </p:nvPr>
        </p:nvSpPr>
        <p:spPr>
          <a:xfrm>
            <a:off x="7892716" y="1507958"/>
            <a:ext cx="3400926" cy="4957010"/>
          </a:xfrm>
        </p:spPr>
        <p:txBody>
          <a:bodyPr/>
          <a:lstStyle/>
          <a:p>
            <a:r>
              <a:rPr lang="en-US" sz="2800" dirty="0"/>
              <a:t>Chapter 11 covers historical data for median sale price trending. </a:t>
            </a:r>
          </a:p>
          <a:p>
            <a:r>
              <a:rPr lang="en-US" sz="2800" dirty="0"/>
              <a:t>Chapter 12 cover various forecasting models such as AR, MA and ARIMA. </a:t>
            </a:r>
          </a:p>
          <a:p>
            <a:r>
              <a:rPr lang="en-US" sz="2800" dirty="0"/>
              <a:t>Chapter 13 will cover the SARIMAX forecasting model.</a:t>
            </a:r>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IN" smtClean="0"/>
              <a:pPr/>
              <a:t>6</a:t>
            </a:fld>
            <a:endParaRPr lang="en-IN" dirty="0"/>
          </a:p>
        </p:txBody>
      </p:sp>
    </p:spTree>
    <p:extLst>
      <p:ext uri="{BB962C8B-B14F-4D97-AF65-F5344CB8AC3E}">
        <p14:creationId xmlns:p14="http://schemas.microsoft.com/office/powerpoint/2010/main" val="1913037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dirty="0"/>
              <a:t>4 counties with the lowest crime rate in California </a:t>
            </a:r>
            <a:endParaRPr lang="en-IN" dirty="0"/>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IN" smtClean="0"/>
              <a:pPr/>
              <a:t>7</a:t>
            </a:fld>
            <a:endParaRPr lang="en-IN" dirty="0"/>
          </a:p>
        </p:txBody>
      </p:sp>
      <p:pic>
        <p:nvPicPr>
          <p:cNvPr id="8" name="Picture 7">
            <a:extLst>
              <a:ext uri="{FF2B5EF4-FFF2-40B4-BE49-F238E27FC236}">
                <a16:creationId xmlns:a16="http://schemas.microsoft.com/office/drawing/2014/main" id="{173BDD56-8CB4-5942-894D-1E743CB9FBCA}"/>
              </a:ext>
            </a:extLst>
          </p:cNvPr>
          <p:cNvPicPr/>
          <p:nvPr/>
        </p:nvPicPr>
        <p:blipFill>
          <a:blip r:embed="rId2">
            <a:extLst>
              <a:ext uri="{28A0092B-C50C-407E-A947-70E740481C1C}">
                <a14:useLocalDpi xmlns:a14="http://schemas.microsoft.com/office/drawing/2010/main" val="0"/>
              </a:ext>
            </a:extLst>
          </a:blip>
          <a:stretch>
            <a:fillRect/>
          </a:stretch>
        </p:blipFill>
        <p:spPr>
          <a:xfrm>
            <a:off x="7026442" y="1299412"/>
            <a:ext cx="4828674" cy="5005136"/>
          </a:xfrm>
          <a:prstGeom prst="rect">
            <a:avLst/>
          </a:prstGeom>
        </p:spPr>
      </p:pic>
      <p:sp>
        <p:nvSpPr>
          <p:cNvPr id="5" name="TextBox 4">
            <a:extLst>
              <a:ext uri="{FF2B5EF4-FFF2-40B4-BE49-F238E27FC236}">
                <a16:creationId xmlns:a16="http://schemas.microsoft.com/office/drawing/2014/main" id="{650234FA-2A47-5848-B88E-0EF576C2C598}"/>
              </a:ext>
            </a:extLst>
          </p:cNvPr>
          <p:cNvSpPr txBox="1"/>
          <p:nvPr/>
        </p:nvSpPr>
        <p:spPr>
          <a:xfrm>
            <a:off x="146113" y="1574728"/>
            <a:ext cx="9735823" cy="4524315"/>
          </a:xfrm>
          <a:prstGeom prst="rect">
            <a:avLst/>
          </a:prstGeom>
          <a:noFill/>
        </p:spPr>
        <p:txBody>
          <a:bodyPr wrap="square" rtlCol="0">
            <a:spAutoFit/>
          </a:bodyPr>
          <a:lstStyle/>
          <a:p>
            <a:r>
              <a:rPr lang="en-US" sz="3200" dirty="0"/>
              <a:t>Based on crime rates in California, </a:t>
            </a:r>
            <a:br>
              <a:rPr lang="en-US" sz="3200" dirty="0"/>
            </a:br>
            <a:r>
              <a:rPr lang="en-US" sz="3200" dirty="0"/>
              <a:t>4 counties are now shortlisted </a:t>
            </a:r>
            <a:br>
              <a:rPr lang="en-US" sz="3200" dirty="0"/>
            </a:br>
            <a:r>
              <a:rPr lang="en-US" sz="3200" dirty="0"/>
              <a:t>1- Imperial,  2- San Diego, 3- Ventura</a:t>
            </a:r>
            <a:br>
              <a:rPr lang="en-US" sz="3200" dirty="0"/>
            </a:br>
            <a:r>
              <a:rPr lang="en-US" sz="3200" dirty="0"/>
              <a:t>&amp;  4- Orange (shown in yellow)</a:t>
            </a:r>
            <a:br>
              <a:rPr lang="en-US" sz="3200" dirty="0"/>
            </a:br>
            <a:r>
              <a:rPr lang="en-US" sz="3200" dirty="0"/>
              <a:t>These counties are close to </a:t>
            </a:r>
            <a:br>
              <a:rPr lang="en-US" sz="3200" dirty="0"/>
            </a:br>
            <a:r>
              <a:rPr lang="en-US" sz="3200" dirty="0"/>
              <a:t>LAX airport, &amp; most are in close proximity </a:t>
            </a:r>
            <a:br>
              <a:rPr lang="en-US" sz="3200" dirty="0"/>
            </a:br>
            <a:r>
              <a:rPr lang="en-US" sz="3200" dirty="0"/>
              <a:t>to the ocean. </a:t>
            </a:r>
            <a:br>
              <a:rPr lang="en-US" sz="3200" dirty="0"/>
            </a:br>
            <a:r>
              <a:rPr lang="en-US" sz="3200" b="1" dirty="0">
                <a:solidFill>
                  <a:srgbClr val="FF0000"/>
                </a:solidFill>
              </a:rPr>
              <a:t>Imperial County </a:t>
            </a:r>
            <a:r>
              <a:rPr lang="en-US" sz="3200" dirty="0"/>
              <a:t>is </a:t>
            </a:r>
            <a:r>
              <a:rPr lang="en-US" sz="3200" b="1" dirty="0">
                <a:solidFill>
                  <a:srgbClr val="FF0000"/>
                </a:solidFill>
              </a:rPr>
              <a:t>eliminated</a:t>
            </a:r>
            <a:r>
              <a:rPr lang="en-US" sz="3200" dirty="0"/>
              <a:t> based on </a:t>
            </a:r>
            <a:br>
              <a:rPr lang="en-US" sz="3200" dirty="0"/>
            </a:br>
            <a:r>
              <a:rPr lang="en-US" sz="3200" dirty="0"/>
              <a:t>poor proximity to the ocean and LAX. </a:t>
            </a:r>
          </a:p>
        </p:txBody>
      </p:sp>
    </p:spTree>
    <p:extLst>
      <p:ext uri="{BB962C8B-B14F-4D97-AF65-F5344CB8AC3E}">
        <p14:creationId xmlns:p14="http://schemas.microsoft.com/office/powerpoint/2010/main" val="54240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9737-6B13-46AD-93F6-FE801BC76D26}"/>
              </a:ext>
            </a:extLst>
          </p:cNvPr>
          <p:cNvSpPr>
            <a:spLocks noGrp="1"/>
          </p:cNvSpPr>
          <p:nvPr>
            <p:ph type="title"/>
          </p:nvPr>
        </p:nvSpPr>
        <p:spPr/>
        <p:txBody>
          <a:bodyPr/>
          <a:lstStyle/>
          <a:p>
            <a:r>
              <a:rPr lang="en-US" dirty="0"/>
              <a:t>Driving distance to Lax airport</a:t>
            </a:r>
            <a:endParaRPr lang="en-IN" dirty="0"/>
          </a:p>
        </p:txBody>
      </p:sp>
      <p:sp>
        <p:nvSpPr>
          <p:cNvPr id="7" name="Slide Number Placeholder 6">
            <a:extLst>
              <a:ext uri="{FF2B5EF4-FFF2-40B4-BE49-F238E27FC236}">
                <a16:creationId xmlns:a16="http://schemas.microsoft.com/office/drawing/2014/main" id="{92278B5B-9720-4024-9F7A-8708A62D8A05}"/>
              </a:ext>
            </a:extLst>
          </p:cNvPr>
          <p:cNvSpPr>
            <a:spLocks noGrp="1"/>
          </p:cNvSpPr>
          <p:nvPr>
            <p:ph type="sldNum" sz="quarter" idx="12"/>
          </p:nvPr>
        </p:nvSpPr>
        <p:spPr/>
        <p:txBody>
          <a:bodyPr/>
          <a:lstStyle/>
          <a:p>
            <a:fld id="{48BB047D-A6CD-43AB-96F0-683C726B586B}" type="slidenum">
              <a:rPr lang="en-IN" smtClean="0"/>
              <a:pPr/>
              <a:t>8</a:t>
            </a:fld>
            <a:endParaRPr lang="en-IN" dirty="0"/>
          </a:p>
        </p:txBody>
      </p:sp>
      <p:sp>
        <p:nvSpPr>
          <p:cNvPr id="5" name="TextBox 4">
            <a:extLst>
              <a:ext uri="{FF2B5EF4-FFF2-40B4-BE49-F238E27FC236}">
                <a16:creationId xmlns:a16="http://schemas.microsoft.com/office/drawing/2014/main" id="{650234FA-2A47-5848-B88E-0EF576C2C598}"/>
              </a:ext>
            </a:extLst>
          </p:cNvPr>
          <p:cNvSpPr txBox="1"/>
          <p:nvPr/>
        </p:nvSpPr>
        <p:spPr>
          <a:xfrm>
            <a:off x="399970" y="1515762"/>
            <a:ext cx="3337841" cy="2062103"/>
          </a:xfrm>
          <a:prstGeom prst="rect">
            <a:avLst/>
          </a:prstGeom>
          <a:noFill/>
        </p:spPr>
        <p:txBody>
          <a:bodyPr wrap="square" rtlCol="0">
            <a:spAutoFit/>
          </a:bodyPr>
          <a:lstStyle/>
          <a:p>
            <a:r>
              <a:rPr lang="en-US" sz="3200" b="1" dirty="0">
                <a:solidFill>
                  <a:srgbClr val="FF0000"/>
                </a:solidFill>
              </a:rPr>
              <a:t>San Diego </a:t>
            </a:r>
            <a:r>
              <a:rPr lang="en-US" sz="3200" dirty="0"/>
              <a:t>County drive time to LAX </a:t>
            </a:r>
            <a:br>
              <a:rPr lang="en-US" sz="3200" dirty="0"/>
            </a:br>
            <a:r>
              <a:rPr lang="en-US" sz="3200" dirty="0"/>
              <a:t>&gt; 2 hours </a:t>
            </a:r>
            <a:br>
              <a:rPr lang="en-US" sz="3200" dirty="0"/>
            </a:br>
            <a:r>
              <a:rPr lang="en-US" sz="3200" dirty="0"/>
              <a:t>-&gt; </a:t>
            </a:r>
            <a:r>
              <a:rPr lang="en-US" sz="3200" b="1" dirty="0">
                <a:solidFill>
                  <a:srgbClr val="FF0000"/>
                </a:solidFill>
              </a:rPr>
              <a:t>eliminated</a:t>
            </a:r>
            <a:r>
              <a:rPr lang="en-US" sz="3200" dirty="0">
                <a:solidFill>
                  <a:srgbClr val="FF0000"/>
                </a:solidFill>
              </a:rPr>
              <a:t>. </a:t>
            </a:r>
            <a:endParaRPr lang="en-US" sz="2800" dirty="0">
              <a:solidFill>
                <a:srgbClr val="FF0000"/>
              </a:solidFill>
            </a:endParaRPr>
          </a:p>
        </p:txBody>
      </p:sp>
      <p:pic>
        <p:nvPicPr>
          <p:cNvPr id="9" name="Picture 8">
            <a:extLst>
              <a:ext uri="{FF2B5EF4-FFF2-40B4-BE49-F238E27FC236}">
                <a16:creationId xmlns:a16="http://schemas.microsoft.com/office/drawing/2014/main" id="{E2FC4503-F211-BE45-85C2-758A937F0389}"/>
              </a:ext>
            </a:extLst>
          </p:cNvPr>
          <p:cNvPicPr/>
          <p:nvPr/>
        </p:nvPicPr>
        <p:blipFill>
          <a:blip r:embed="rId2">
            <a:extLst>
              <a:ext uri="{28A0092B-C50C-407E-A947-70E740481C1C}">
                <a14:useLocalDpi xmlns:a14="http://schemas.microsoft.com/office/drawing/2010/main" val="0"/>
              </a:ext>
            </a:extLst>
          </a:blip>
          <a:stretch>
            <a:fillRect/>
          </a:stretch>
        </p:blipFill>
        <p:spPr>
          <a:xfrm>
            <a:off x="3876010" y="1481945"/>
            <a:ext cx="4385674" cy="3844034"/>
          </a:xfrm>
          <a:prstGeom prst="rect">
            <a:avLst/>
          </a:prstGeom>
        </p:spPr>
      </p:pic>
      <p:pic>
        <p:nvPicPr>
          <p:cNvPr id="11" name="Picture 10">
            <a:extLst>
              <a:ext uri="{FF2B5EF4-FFF2-40B4-BE49-F238E27FC236}">
                <a16:creationId xmlns:a16="http://schemas.microsoft.com/office/drawing/2014/main" id="{543B41B1-3960-BF46-8901-1643D9EFBF20}"/>
              </a:ext>
            </a:extLst>
          </p:cNvPr>
          <p:cNvPicPr/>
          <p:nvPr/>
        </p:nvPicPr>
        <p:blipFill>
          <a:blip r:embed="rId3">
            <a:extLst>
              <a:ext uri="{28A0092B-C50C-407E-A947-70E740481C1C}">
                <a14:useLocalDpi xmlns:a14="http://schemas.microsoft.com/office/drawing/2010/main" val="0"/>
              </a:ext>
            </a:extLst>
          </a:blip>
          <a:stretch>
            <a:fillRect/>
          </a:stretch>
        </p:blipFill>
        <p:spPr>
          <a:xfrm>
            <a:off x="8229601" y="1466335"/>
            <a:ext cx="3962400" cy="2881075"/>
          </a:xfrm>
          <a:prstGeom prst="rect">
            <a:avLst/>
          </a:prstGeom>
        </p:spPr>
      </p:pic>
      <p:pic>
        <p:nvPicPr>
          <p:cNvPr id="12" name="Picture 11">
            <a:extLst>
              <a:ext uri="{FF2B5EF4-FFF2-40B4-BE49-F238E27FC236}">
                <a16:creationId xmlns:a16="http://schemas.microsoft.com/office/drawing/2014/main" id="{0D0AE628-B99C-2E4C-9411-3164FF9CFBF2}"/>
              </a:ext>
            </a:extLst>
          </p:cNvPr>
          <p:cNvPicPr/>
          <p:nvPr/>
        </p:nvPicPr>
        <p:blipFill>
          <a:blip r:embed="rId4">
            <a:extLst>
              <a:ext uri="{28A0092B-C50C-407E-A947-70E740481C1C}">
                <a14:useLocalDpi xmlns:a14="http://schemas.microsoft.com/office/drawing/2010/main" val="0"/>
              </a:ext>
            </a:extLst>
          </a:blip>
          <a:stretch>
            <a:fillRect/>
          </a:stretch>
        </p:blipFill>
        <p:spPr>
          <a:xfrm>
            <a:off x="6464969" y="4087700"/>
            <a:ext cx="3220994" cy="2487827"/>
          </a:xfrm>
          <a:prstGeom prst="rect">
            <a:avLst/>
          </a:prstGeom>
        </p:spPr>
      </p:pic>
      <p:sp>
        <p:nvSpPr>
          <p:cNvPr id="13" name="TextBox 12">
            <a:extLst>
              <a:ext uri="{FF2B5EF4-FFF2-40B4-BE49-F238E27FC236}">
                <a16:creationId xmlns:a16="http://schemas.microsoft.com/office/drawing/2014/main" id="{17686D71-5F59-0743-9506-924F35E1A87C}"/>
              </a:ext>
            </a:extLst>
          </p:cNvPr>
          <p:cNvSpPr txBox="1"/>
          <p:nvPr/>
        </p:nvSpPr>
        <p:spPr>
          <a:xfrm>
            <a:off x="399970" y="3511704"/>
            <a:ext cx="3097209" cy="2554545"/>
          </a:xfrm>
          <a:prstGeom prst="rect">
            <a:avLst/>
          </a:prstGeom>
          <a:noFill/>
        </p:spPr>
        <p:txBody>
          <a:bodyPr wrap="square" rtlCol="0">
            <a:spAutoFit/>
          </a:bodyPr>
          <a:lstStyle/>
          <a:p>
            <a:r>
              <a:rPr lang="en-US" sz="3200" b="1" dirty="0">
                <a:solidFill>
                  <a:srgbClr val="00B050"/>
                </a:solidFill>
              </a:rPr>
              <a:t>Ventura</a:t>
            </a:r>
            <a:r>
              <a:rPr lang="en-US" sz="3200" dirty="0"/>
              <a:t> &amp; </a:t>
            </a:r>
            <a:r>
              <a:rPr lang="en-US" sz="3200" b="1" dirty="0">
                <a:solidFill>
                  <a:srgbClr val="00B050"/>
                </a:solidFill>
              </a:rPr>
              <a:t>Orange</a:t>
            </a:r>
            <a:r>
              <a:rPr lang="en-US" sz="3200" dirty="0"/>
              <a:t> counties drive time to LAX &lt; 2 hours</a:t>
            </a:r>
            <a:br>
              <a:rPr lang="en-US" sz="3200" dirty="0"/>
            </a:br>
            <a:r>
              <a:rPr lang="en-US" sz="3200" dirty="0"/>
              <a:t>-&gt; </a:t>
            </a:r>
            <a:r>
              <a:rPr lang="en-US" sz="3200" b="1" dirty="0">
                <a:solidFill>
                  <a:srgbClr val="00B050"/>
                </a:solidFill>
              </a:rPr>
              <a:t>remain</a:t>
            </a:r>
            <a:r>
              <a:rPr lang="en-US" sz="3200" dirty="0"/>
              <a:t>. </a:t>
            </a:r>
            <a:endParaRPr lang="en-US" sz="2800" dirty="0"/>
          </a:p>
        </p:txBody>
      </p:sp>
    </p:spTree>
    <p:extLst>
      <p:ext uri="{BB962C8B-B14F-4D97-AF65-F5344CB8AC3E}">
        <p14:creationId xmlns:p14="http://schemas.microsoft.com/office/powerpoint/2010/main" val="770519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p:txBody>
          <a:bodyPr/>
          <a:lstStyle/>
          <a:p>
            <a:r>
              <a:rPr lang="en-US" dirty="0"/>
              <a:t>Evaluate the crime rate &amp; Per capita income of cities in each county </a:t>
            </a:r>
            <a:endParaRPr lang="en-IN" dirty="0"/>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63415" y="2506662"/>
            <a:ext cx="5540079" cy="4166853"/>
          </a:xfrm>
        </p:spPr>
        <p:txBody>
          <a:bodyPr/>
          <a:lstStyle/>
          <a:p>
            <a:r>
              <a:rPr lang="en-US" sz="3200" dirty="0"/>
              <a:t>Wikipedia: # of cities by county:  </a:t>
            </a:r>
            <a:br>
              <a:rPr lang="en-US" sz="3200" dirty="0"/>
            </a:br>
            <a:r>
              <a:rPr lang="en-US" sz="3200" b="1" dirty="0">
                <a:solidFill>
                  <a:srgbClr val="00B050"/>
                </a:solidFill>
              </a:rPr>
              <a:t>Ventura</a:t>
            </a:r>
            <a:r>
              <a:rPr lang="en-US" sz="3200" dirty="0"/>
              <a:t>: 20 &amp; </a:t>
            </a:r>
            <a:r>
              <a:rPr lang="en-US" sz="3200" b="1" dirty="0">
                <a:solidFill>
                  <a:srgbClr val="00B050"/>
                </a:solidFill>
              </a:rPr>
              <a:t>Orange</a:t>
            </a:r>
            <a:r>
              <a:rPr lang="en-US" sz="3200" dirty="0"/>
              <a:t> 34. </a:t>
            </a:r>
          </a:p>
          <a:p>
            <a:r>
              <a:rPr lang="en-US" sz="3200" dirty="0"/>
              <a:t>Shorten list by using crime rates and per capita income (PCI). </a:t>
            </a:r>
          </a:p>
          <a:p>
            <a:r>
              <a:rPr lang="en-US" sz="3200" dirty="0"/>
              <a:t>Combining PCI &amp; crime rates, the top 10 cities in Orange county. Heart icon is Los Angeles Int’l Airport (LAX).</a:t>
            </a:r>
          </a:p>
          <a:p>
            <a:endParaRPr lang="en-US" dirty="0"/>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IN" smtClean="0"/>
              <a:pPr/>
              <a:t>9</a:t>
            </a:fld>
            <a:endParaRPr lang="en-IN" dirty="0"/>
          </a:p>
        </p:txBody>
      </p:sp>
      <p:pic>
        <p:nvPicPr>
          <p:cNvPr id="15" name="Picture 14">
            <a:extLst>
              <a:ext uri="{FF2B5EF4-FFF2-40B4-BE49-F238E27FC236}">
                <a16:creationId xmlns:a16="http://schemas.microsoft.com/office/drawing/2014/main" id="{6B0A478C-951B-BE4C-B740-89ED424D1471}"/>
              </a:ext>
            </a:extLst>
          </p:cNvPr>
          <p:cNvPicPr/>
          <p:nvPr/>
        </p:nvPicPr>
        <p:blipFill>
          <a:blip r:embed="rId3">
            <a:extLst>
              <a:ext uri="{28A0092B-C50C-407E-A947-70E740481C1C}">
                <a14:useLocalDpi xmlns:a14="http://schemas.microsoft.com/office/drawing/2010/main" val="0"/>
              </a:ext>
            </a:extLst>
          </a:blip>
          <a:stretch>
            <a:fillRect/>
          </a:stretch>
        </p:blipFill>
        <p:spPr>
          <a:xfrm>
            <a:off x="6098060" y="214063"/>
            <a:ext cx="5943600" cy="4535170"/>
          </a:xfrm>
          <a:prstGeom prst="rect">
            <a:avLst/>
          </a:prstGeom>
        </p:spPr>
      </p:pic>
      <p:graphicFrame>
        <p:nvGraphicFramePr>
          <p:cNvPr id="12" name="Table 11">
            <a:extLst>
              <a:ext uri="{FF2B5EF4-FFF2-40B4-BE49-F238E27FC236}">
                <a16:creationId xmlns:a16="http://schemas.microsoft.com/office/drawing/2014/main" id="{21BFB8E1-1211-A14B-A2C6-36CC45CE6BE5}"/>
              </a:ext>
            </a:extLst>
          </p:cNvPr>
          <p:cNvGraphicFramePr>
            <a:graphicFrameLocks noGrp="1"/>
          </p:cNvGraphicFramePr>
          <p:nvPr>
            <p:extLst>
              <p:ext uri="{D42A27DB-BD31-4B8C-83A1-F6EECF244321}">
                <p14:modId xmlns:p14="http://schemas.microsoft.com/office/powerpoint/2010/main" val="624290670"/>
              </p:ext>
            </p:extLst>
          </p:nvPr>
        </p:nvGraphicFramePr>
        <p:xfrm>
          <a:off x="6097074" y="2502569"/>
          <a:ext cx="3434104" cy="4161839"/>
        </p:xfrm>
        <a:graphic>
          <a:graphicData uri="http://schemas.openxmlformats.org/drawingml/2006/table">
            <a:tbl>
              <a:tblPr firstRow="1" firstCol="1" bandRow="1">
                <a:tableStyleId>{5C22544A-7EE6-4342-B048-85BDC9FD1C3A}</a:tableStyleId>
              </a:tblPr>
              <a:tblGrid>
                <a:gridCol w="3434104">
                  <a:extLst>
                    <a:ext uri="{9D8B030D-6E8A-4147-A177-3AD203B41FA5}">
                      <a16:colId xmlns:a16="http://schemas.microsoft.com/office/drawing/2014/main" val="3846374306"/>
                    </a:ext>
                  </a:extLst>
                </a:gridCol>
              </a:tblGrid>
              <a:tr h="378349">
                <a:tc>
                  <a:txBody>
                    <a:bodyPr/>
                    <a:lstStyle/>
                    <a:p>
                      <a:pPr marL="0" marR="0" algn="ctr">
                        <a:spcBef>
                          <a:spcPts val="0"/>
                        </a:spcBef>
                        <a:spcAft>
                          <a:spcPts val="0"/>
                        </a:spcAft>
                      </a:pPr>
                      <a:r>
                        <a:rPr lang="en-US" sz="2000" dirty="0">
                          <a:effectLst/>
                        </a:rPr>
                        <a:t>City</a:t>
                      </a:r>
                      <a:endParaRPr lang="en-US" sz="3600" dirty="0">
                        <a:effectLst/>
                        <a:latin typeface="Times New Roman" panose="02020603050405020304" pitchFamily="18" charset="0"/>
                        <a:ea typeface="Yu Mincho" panose="02020400000000000000" pitchFamily="18" charset="-128"/>
                      </a:endParaRPr>
                    </a:p>
                  </a:txBody>
                  <a:tcPr marL="0" marR="0" marT="0" marB="0" anchor="ctr"/>
                </a:tc>
                <a:extLst>
                  <a:ext uri="{0D108BD9-81ED-4DB2-BD59-A6C34878D82A}">
                    <a16:rowId xmlns:a16="http://schemas.microsoft.com/office/drawing/2014/main" val="1543798717"/>
                  </a:ext>
                </a:extLst>
              </a:tr>
              <a:tr h="378349">
                <a:tc>
                  <a:txBody>
                    <a:bodyPr/>
                    <a:lstStyle/>
                    <a:p>
                      <a:pPr marL="457200" marR="0" lvl="1">
                        <a:spcBef>
                          <a:spcPts val="0"/>
                        </a:spcBef>
                        <a:spcAft>
                          <a:spcPts val="0"/>
                        </a:spcAft>
                      </a:pPr>
                      <a:r>
                        <a:rPr lang="en-US" sz="2000" dirty="0">
                          <a:effectLst/>
                        </a:rPr>
                        <a:t>Laguna Beach</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2031419355"/>
                  </a:ext>
                </a:extLst>
              </a:tr>
              <a:tr h="378349">
                <a:tc>
                  <a:txBody>
                    <a:bodyPr/>
                    <a:lstStyle/>
                    <a:p>
                      <a:pPr marL="457200" marR="0" lvl="1">
                        <a:spcBef>
                          <a:spcPts val="0"/>
                        </a:spcBef>
                        <a:spcAft>
                          <a:spcPts val="0"/>
                        </a:spcAft>
                      </a:pPr>
                      <a:r>
                        <a:rPr lang="en-US" sz="2000" dirty="0">
                          <a:effectLst/>
                        </a:rPr>
                        <a:t>Laguna Hills</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1997191162"/>
                  </a:ext>
                </a:extLst>
              </a:tr>
              <a:tr h="378349">
                <a:tc>
                  <a:txBody>
                    <a:bodyPr/>
                    <a:lstStyle/>
                    <a:p>
                      <a:pPr marL="457200" marR="0" lvl="1">
                        <a:spcBef>
                          <a:spcPts val="0"/>
                        </a:spcBef>
                        <a:spcAft>
                          <a:spcPts val="0"/>
                        </a:spcAft>
                      </a:pPr>
                      <a:r>
                        <a:rPr lang="en-US" sz="2000" dirty="0">
                          <a:effectLst/>
                        </a:rPr>
                        <a:t>Laguna Niguel</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3383514320"/>
                  </a:ext>
                </a:extLst>
              </a:tr>
              <a:tr h="378349">
                <a:tc>
                  <a:txBody>
                    <a:bodyPr/>
                    <a:lstStyle/>
                    <a:p>
                      <a:pPr marL="457200" marR="0" lvl="1">
                        <a:spcBef>
                          <a:spcPts val="0"/>
                        </a:spcBef>
                        <a:spcAft>
                          <a:spcPts val="0"/>
                        </a:spcAft>
                      </a:pPr>
                      <a:r>
                        <a:rPr lang="en-US" sz="2000" dirty="0">
                          <a:effectLst/>
                        </a:rPr>
                        <a:t>Mission Viejo</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1903691608"/>
                  </a:ext>
                </a:extLst>
              </a:tr>
              <a:tr h="378349">
                <a:tc>
                  <a:txBody>
                    <a:bodyPr/>
                    <a:lstStyle/>
                    <a:p>
                      <a:pPr marL="457200" marR="0" lvl="1">
                        <a:spcBef>
                          <a:spcPts val="0"/>
                        </a:spcBef>
                        <a:spcAft>
                          <a:spcPts val="0"/>
                        </a:spcAft>
                      </a:pPr>
                      <a:r>
                        <a:rPr lang="en-US" sz="2000" dirty="0">
                          <a:effectLst/>
                        </a:rPr>
                        <a:t>Rancho Santa Margarita</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4202992492"/>
                  </a:ext>
                </a:extLst>
              </a:tr>
              <a:tr h="378349">
                <a:tc>
                  <a:txBody>
                    <a:bodyPr/>
                    <a:lstStyle/>
                    <a:p>
                      <a:pPr marL="457200" marR="0" lvl="1">
                        <a:spcBef>
                          <a:spcPts val="0"/>
                        </a:spcBef>
                        <a:spcAft>
                          <a:spcPts val="0"/>
                        </a:spcAft>
                      </a:pPr>
                      <a:r>
                        <a:rPr lang="en-US" sz="2000" dirty="0">
                          <a:effectLst/>
                        </a:rPr>
                        <a:t>San Clemente</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323905913"/>
                  </a:ext>
                </a:extLst>
              </a:tr>
              <a:tr h="378349">
                <a:tc>
                  <a:txBody>
                    <a:bodyPr/>
                    <a:lstStyle/>
                    <a:p>
                      <a:pPr marL="457200" marR="0" lvl="1">
                        <a:spcBef>
                          <a:spcPts val="0"/>
                        </a:spcBef>
                        <a:spcAft>
                          <a:spcPts val="0"/>
                        </a:spcAft>
                      </a:pPr>
                      <a:r>
                        <a:rPr lang="en-US" sz="2000" dirty="0">
                          <a:effectLst/>
                        </a:rPr>
                        <a:t>San Juan Capistrano</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1885846610"/>
                  </a:ext>
                </a:extLst>
              </a:tr>
              <a:tr h="378349">
                <a:tc>
                  <a:txBody>
                    <a:bodyPr/>
                    <a:lstStyle/>
                    <a:p>
                      <a:pPr marL="457200" marR="0" lvl="1">
                        <a:spcBef>
                          <a:spcPts val="0"/>
                        </a:spcBef>
                        <a:spcAft>
                          <a:spcPts val="0"/>
                        </a:spcAft>
                      </a:pPr>
                      <a:r>
                        <a:rPr lang="en-US" sz="2000" dirty="0">
                          <a:effectLst/>
                        </a:rPr>
                        <a:t>Seal Beach</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4065787164"/>
                  </a:ext>
                </a:extLst>
              </a:tr>
              <a:tr h="378349">
                <a:tc>
                  <a:txBody>
                    <a:bodyPr/>
                    <a:lstStyle/>
                    <a:p>
                      <a:pPr marL="457200" marR="0" lvl="1">
                        <a:spcBef>
                          <a:spcPts val="0"/>
                        </a:spcBef>
                        <a:spcAft>
                          <a:spcPts val="0"/>
                        </a:spcAft>
                      </a:pPr>
                      <a:r>
                        <a:rPr lang="en-US" sz="2000" dirty="0">
                          <a:effectLst/>
                        </a:rPr>
                        <a:t>Villa Park</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3431636981"/>
                  </a:ext>
                </a:extLst>
              </a:tr>
              <a:tr h="378349">
                <a:tc>
                  <a:txBody>
                    <a:bodyPr/>
                    <a:lstStyle/>
                    <a:p>
                      <a:pPr marL="457200" marR="0" lvl="1">
                        <a:spcBef>
                          <a:spcPts val="0"/>
                        </a:spcBef>
                        <a:spcAft>
                          <a:spcPts val="0"/>
                        </a:spcAft>
                      </a:pPr>
                      <a:r>
                        <a:rPr lang="en-US" sz="2000" dirty="0">
                          <a:effectLst/>
                        </a:rPr>
                        <a:t>Yorba Linda</a:t>
                      </a:r>
                      <a:endParaRPr lang="en-US" sz="3600" dirty="0">
                        <a:effectLst/>
                        <a:latin typeface="Times New Roman" panose="02020603050405020304" pitchFamily="18" charset="0"/>
                        <a:ea typeface="Yu Mincho" panose="02020400000000000000" pitchFamily="18" charset="-128"/>
                      </a:endParaRPr>
                    </a:p>
                  </a:txBody>
                  <a:tcPr marL="0" marR="0" marT="0" marB="0"/>
                </a:tc>
                <a:extLst>
                  <a:ext uri="{0D108BD9-81ED-4DB2-BD59-A6C34878D82A}">
                    <a16:rowId xmlns:a16="http://schemas.microsoft.com/office/drawing/2014/main" val="3963439984"/>
                  </a:ext>
                </a:extLst>
              </a:tr>
            </a:tbl>
          </a:graphicData>
        </a:graphic>
      </p:graphicFrame>
    </p:spTree>
    <p:extLst>
      <p:ext uri="{BB962C8B-B14F-4D97-AF65-F5344CB8AC3E}">
        <p14:creationId xmlns:p14="http://schemas.microsoft.com/office/powerpoint/2010/main" val="3751787218"/>
      </p:ext>
    </p:extLst>
  </p:cSld>
  <p:clrMapOvr>
    <a:masterClrMapping/>
  </p:clrMapOvr>
</p:sld>
</file>

<file path=ppt/theme/theme1.xml><?xml version="1.0" encoding="utf-8"?>
<a:theme xmlns:a="http://schemas.openxmlformats.org/drawingml/2006/main" name="Office Theme">
  <a:themeElements>
    <a:clrScheme name="Custom 12">
      <a:dk1>
        <a:sysClr val="windowText" lastClr="000000"/>
      </a:dk1>
      <a:lt1>
        <a:sysClr val="window" lastClr="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_03_CA - v5" id="{676C8139-D340-432F-9674-2FA823DFFDED}" vid="{F880323A-559C-41C8-8579-8950CC3EC8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EF0C872-40F0-4E6E-990F-D5B14C42200B}">
  <ds:schemaRefs>
    <ds:schemaRef ds:uri="http://schemas.microsoft.com/sharepoint/v3/contenttype/forms"/>
  </ds:schemaRefs>
</ds:datastoreItem>
</file>

<file path=customXml/itemProps2.xml><?xml version="1.0" encoding="utf-8"?>
<ds:datastoreItem xmlns:ds="http://schemas.openxmlformats.org/officeDocument/2006/customXml" ds:itemID="{C0AAAE00-6035-4595-9AF7-D4D31844EE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388AAE1-610C-4AC3-8008-2C517A489104}">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926</Words>
  <Application>Microsoft Macintosh PowerPoint</Application>
  <PresentationFormat>Widescreen</PresentationFormat>
  <Paragraphs>171</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Battle of Neighborhoods - Auberge Beau Sejour</vt:lpstr>
      <vt:lpstr>Background </vt:lpstr>
      <vt:lpstr>Helping a friend</vt:lpstr>
      <vt:lpstr>Selection criteria</vt:lpstr>
      <vt:lpstr>Defining the  Business Problem </vt:lpstr>
      <vt:lpstr>Project components</vt:lpstr>
      <vt:lpstr>4 counties with the lowest crime rate in California </vt:lpstr>
      <vt:lpstr>Driving distance to Lax airport</vt:lpstr>
      <vt:lpstr>Evaluate the crime rate &amp; Per capita income of cities in each county </vt:lpstr>
      <vt:lpstr>Foursquare analysis of city venues</vt:lpstr>
      <vt:lpstr>Time series analysis</vt:lpstr>
      <vt:lpstr>forecast for San Juan Capistrano &amp; laguna beach</vt:lpstr>
      <vt:lpstr>Competitive analysis</vt:lpstr>
      <vt:lpstr>Evaluate MLS listings </vt:lpstr>
      <vt:lpstr>Compare Property Specs of Chosen Properties </vt:lpstr>
      <vt:lpstr>Summary of Real Estate Market Analysis and Finalists to Establish a B&amp;B </vt:lpstr>
      <vt:lpstr>Discussion on Further research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dcterms:created xsi:type="dcterms:W3CDTF">2019-04-21T03:43:56Z</dcterms:created>
  <dcterms:modified xsi:type="dcterms:W3CDTF">2019-04-21T20:01:25Z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